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6858000" cx="12192000"/>
  <p:notesSz cx="9309100" cy="6954825"/>
  <p:embeddedFontLst>
    <p:embeddedFont>
      <p:font typeface="Content"/>
      <p:regular r:id="rId52"/>
      <p:bold r:id="rId53"/>
    </p:embeddedFont>
    <p:embeddedFont>
      <p:font typeface="Carli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58" roundtripDataSignature="AMtx7mgaywkoKjI+hGe6t/JZXmh2EQDO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745EA3-471F-4B1A-A4A9-53EBE0348564}">
  <a:tblStyle styleId="{51745EA3-471F-4B1A-A4A9-53EBE034856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Content-bold.fntdata"/><Relationship Id="rId52" Type="http://schemas.openxmlformats.org/officeDocument/2006/relationships/font" Target="fonts/Content-regular.fntdata"/><Relationship Id="rId11" Type="http://schemas.openxmlformats.org/officeDocument/2006/relationships/slide" Target="slides/slide5.xml"/><Relationship Id="rId55" Type="http://schemas.openxmlformats.org/officeDocument/2006/relationships/font" Target="fonts/Carlito-bold.fntdata"/><Relationship Id="rId10" Type="http://schemas.openxmlformats.org/officeDocument/2006/relationships/slide" Target="slides/slide4.xml"/><Relationship Id="rId54" Type="http://schemas.openxmlformats.org/officeDocument/2006/relationships/font" Target="fonts/Carlito-regular.fntdata"/><Relationship Id="rId13" Type="http://schemas.openxmlformats.org/officeDocument/2006/relationships/slide" Target="slides/slide7.xml"/><Relationship Id="rId57" Type="http://schemas.openxmlformats.org/officeDocument/2006/relationships/font" Target="fonts/Carlito-boldItalic.fntdata"/><Relationship Id="rId12" Type="http://schemas.openxmlformats.org/officeDocument/2006/relationships/slide" Target="slides/slide6.xml"/><Relationship Id="rId56" Type="http://schemas.openxmlformats.org/officeDocument/2006/relationships/font" Target="fonts/Carlito-italic.fntdata"/><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033943" cy="34935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272733" y="0"/>
            <a:ext cx="4033943" cy="349352"/>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30910" y="3347017"/>
            <a:ext cx="7447280" cy="273846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605487"/>
            <a:ext cx="4033943" cy="34935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272733" y="6605487"/>
            <a:ext cx="4033943" cy="34935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0: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10: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1: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11: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12: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3: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3: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4: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4: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5: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5: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6: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6: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7: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7: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8: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8: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9: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9: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2: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0: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20: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1: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21: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2: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22: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3: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23: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4: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4: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5: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5: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6: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6: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7: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7: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8: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8: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9: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9: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3: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0: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30: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1: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31: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2: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32: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3: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33: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4: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34: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5: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35: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6: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36: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7: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37: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8: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38: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9: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9: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0: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40: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1: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41: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2: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42: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3: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43: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4: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44: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5: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45: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5: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6: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7: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8: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9:notes"/>
          <p:cNvSpPr txBox="1"/>
          <p:nvPr>
            <p:ph idx="1" type="body"/>
          </p:nvPr>
        </p:nvSpPr>
        <p:spPr>
          <a:xfrm>
            <a:off x="930910" y="3347017"/>
            <a:ext cx="7447280" cy="273846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9:notes"/>
          <p:cNvSpPr/>
          <p:nvPr>
            <p:ph idx="2" type="sldImg"/>
          </p:nvPr>
        </p:nvSpPr>
        <p:spPr>
          <a:xfrm>
            <a:off x="2570163" y="869950"/>
            <a:ext cx="4168775" cy="2346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22" name="Shape 22"/>
        <p:cNvGrpSpPr/>
        <p:nvPr/>
      </p:nvGrpSpPr>
      <p:grpSpPr>
        <a:xfrm>
          <a:off x="0" y="0"/>
          <a:ext cx="0" cy="0"/>
          <a:chOff x="0" y="0"/>
          <a:chExt cx="0" cy="0"/>
        </a:xfrm>
      </p:grpSpPr>
      <p:sp>
        <p:nvSpPr>
          <p:cNvPr id="23" name="Google Shape;23;p47"/>
          <p:cNvSpPr txBox="1"/>
          <p:nvPr>
            <p:ph type="title"/>
          </p:nvPr>
        </p:nvSpPr>
        <p:spPr>
          <a:xfrm>
            <a:off x="4168266" y="2146554"/>
            <a:ext cx="3855466" cy="69659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rgbClr val="EB8F2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7"/>
          <p:cNvSpPr txBox="1"/>
          <p:nvPr>
            <p:ph idx="11" type="ftr"/>
          </p:nvPr>
        </p:nvSpPr>
        <p:spPr>
          <a:xfrm>
            <a:off x="9607042" y="6629327"/>
            <a:ext cx="2420620" cy="1784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200">
                <a:solidFill>
                  <a:schemeClr val="dk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7"/>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100">
                <a:solidFill>
                  <a:srgbClr val="E78975"/>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7"/>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7" name="Shape 27"/>
        <p:cNvGrpSpPr/>
        <p:nvPr/>
      </p:nvGrpSpPr>
      <p:grpSpPr>
        <a:xfrm>
          <a:off x="0" y="0"/>
          <a:ext cx="0" cy="0"/>
          <a:chOff x="0" y="0"/>
          <a:chExt cx="0" cy="0"/>
        </a:xfrm>
      </p:grpSpPr>
      <p:sp>
        <p:nvSpPr>
          <p:cNvPr id="28" name="Google Shape;28;p48"/>
          <p:cNvSpPr txBox="1"/>
          <p:nvPr>
            <p:ph type="title"/>
          </p:nvPr>
        </p:nvSpPr>
        <p:spPr>
          <a:xfrm>
            <a:off x="4168266" y="2146554"/>
            <a:ext cx="3855466" cy="69659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rgbClr val="EB8F2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8"/>
          <p:cNvSpPr txBox="1"/>
          <p:nvPr>
            <p:ph idx="1" type="body"/>
          </p:nvPr>
        </p:nvSpPr>
        <p:spPr>
          <a:xfrm>
            <a:off x="814832" y="1452118"/>
            <a:ext cx="10562335" cy="35001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600">
                <a:solidFill>
                  <a:schemeClr val="dk1"/>
                </a:solidFill>
                <a:latin typeface="Trebuchet MS"/>
                <a:ea typeface="Trebuchet MS"/>
                <a:cs typeface="Trebuchet MS"/>
                <a:sym typeface="Trebuchet M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48"/>
          <p:cNvSpPr txBox="1"/>
          <p:nvPr>
            <p:ph idx="11" type="ftr"/>
          </p:nvPr>
        </p:nvSpPr>
        <p:spPr>
          <a:xfrm>
            <a:off x="9607042" y="6629327"/>
            <a:ext cx="2420620" cy="1784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200">
                <a:solidFill>
                  <a:schemeClr val="dk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8"/>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100">
                <a:solidFill>
                  <a:srgbClr val="E78975"/>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 name="Shape 33"/>
        <p:cNvGrpSpPr/>
        <p:nvPr/>
      </p:nvGrpSpPr>
      <p:grpSpPr>
        <a:xfrm>
          <a:off x="0" y="0"/>
          <a:ext cx="0" cy="0"/>
          <a:chOff x="0" y="0"/>
          <a:chExt cx="0" cy="0"/>
        </a:xfrm>
      </p:grpSpPr>
      <p:sp>
        <p:nvSpPr>
          <p:cNvPr id="34" name="Google Shape;34;p49"/>
          <p:cNvSpPr txBox="1"/>
          <p:nvPr>
            <p:ph idx="11" type="ftr"/>
          </p:nvPr>
        </p:nvSpPr>
        <p:spPr>
          <a:xfrm>
            <a:off x="9607042" y="6629327"/>
            <a:ext cx="2420620" cy="1784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200">
                <a:solidFill>
                  <a:schemeClr val="dk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9"/>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100">
                <a:solidFill>
                  <a:srgbClr val="E78975"/>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 name="Shape 37"/>
        <p:cNvGrpSpPr/>
        <p:nvPr/>
      </p:nvGrpSpPr>
      <p:grpSpPr>
        <a:xfrm>
          <a:off x="0" y="0"/>
          <a:ext cx="0" cy="0"/>
          <a:chOff x="0" y="0"/>
          <a:chExt cx="0" cy="0"/>
        </a:xfrm>
      </p:grpSpPr>
      <p:sp>
        <p:nvSpPr>
          <p:cNvPr id="38" name="Google Shape;38;p50"/>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0"/>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0"/>
          <p:cNvSpPr txBox="1"/>
          <p:nvPr>
            <p:ph idx="11" type="ftr"/>
          </p:nvPr>
        </p:nvSpPr>
        <p:spPr>
          <a:xfrm>
            <a:off x="9607042" y="6629327"/>
            <a:ext cx="2420620" cy="1784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200">
                <a:solidFill>
                  <a:schemeClr val="dk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0"/>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100">
                <a:solidFill>
                  <a:srgbClr val="E78975"/>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3" name="Shape 43"/>
        <p:cNvGrpSpPr/>
        <p:nvPr/>
      </p:nvGrpSpPr>
      <p:grpSpPr>
        <a:xfrm>
          <a:off x="0" y="0"/>
          <a:ext cx="0" cy="0"/>
          <a:chOff x="0" y="0"/>
          <a:chExt cx="0" cy="0"/>
        </a:xfrm>
      </p:grpSpPr>
      <p:sp>
        <p:nvSpPr>
          <p:cNvPr id="44" name="Google Shape;44;p51"/>
          <p:cNvSpPr txBox="1"/>
          <p:nvPr>
            <p:ph type="title"/>
          </p:nvPr>
        </p:nvSpPr>
        <p:spPr>
          <a:xfrm>
            <a:off x="4168266" y="2146554"/>
            <a:ext cx="3855466" cy="69659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rgbClr val="EB8F2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1"/>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51"/>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51"/>
          <p:cNvSpPr txBox="1"/>
          <p:nvPr>
            <p:ph idx="11" type="ftr"/>
          </p:nvPr>
        </p:nvSpPr>
        <p:spPr>
          <a:xfrm>
            <a:off x="9607042" y="6629327"/>
            <a:ext cx="2420620" cy="1784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200">
                <a:solidFill>
                  <a:schemeClr val="dk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1"/>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100">
                <a:solidFill>
                  <a:srgbClr val="E78975"/>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p:nvPr/>
        </p:nvSpPr>
        <p:spPr>
          <a:xfrm>
            <a:off x="0" y="0"/>
            <a:ext cx="12192000" cy="6857998"/>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46"/>
          <p:cNvSpPr/>
          <p:nvPr/>
        </p:nvSpPr>
        <p:spPr>
          <a:xfrm>
            <a:off x="457200" y="0"/>
            <a:ext cx="1122045" cy="5328285"/>
          </a:xfrm>
          <a:custGeom>
            <a:rect b="b" l="l" r="r" t="t"/>
            <a:pathLst>
              <a:path extrusionOk="0" h="5328285" w="1122045">
                <a:moveTo>
                  <a:pt x="1121664" y="0"/>
                </a:moveTo>
                <a:lnTo>
                  <a:pt x="867791" y="0"/>
                </a:lnTo>
                <a:lnTo>
                  <a:pt x="0" y="5285105"/>
                </a:lnTo>
                <a:lnTo>
                  <a:pt x="247497" y="5327904"/>
                </a:lnTo>
                <a:lnTo>
                  <a:pt x="1121664" y="0"/>
                </a:lnTo>
                <a:close/>
              </a:path>
            </a:pathLst>
          </a:custGeom>
          <a:solidFill>
            <a:srgbClr val="4F81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 name="Google Shape;12;p46"/>
          <p:cNvSpPr/>
          <p:nvPr/>
        </p:nvSpPr>
        <p:spPr>
          <a:xfrm>
            <a:off x="150876" y="0"/>
            <a:ext cx="1115695" cy="5276215"/>
          </a:xfrm>
          <a:custGeom>
            <a:rect b="b" l="l" r="r" t="t"/>
            <a:pathLst>
              <a:path extrusionOk="0" h="5276215" w="1115695">
                <a:moveTo>
                  <a:pt x="1115568" y="0"/>
                </a:moveTo>
                <a:lnTo>
                  <a:pt x="863612" y="0"/>
                </a:lnTo>
                <a:lnTo>
                  <a:pt x="0" y="5237988"/>
                </a:lnTo>
                <a:lnTo>
                  <a:pt x="248780" y="5276088"/>
                </a:lnTo>
                <a:lnTo>
                  <a:pt x="1115568" y="0"/>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 name="Google Shape;13;p46"/>
          <p:cNvSpPr/>
          <p:nvPr/>
        </p:nvSpPr>
        <p:spPr>
          <a:xfrm>
            <a:off x="150876" y="5237988"/>
            <a:ext cx="1226820" cy="1618615"/>
          </a:xfrm>
          <a:custGeom>
            <a:rect b="b" l="l" r="r" t="t"/>
            <a:pathLst>
              <a:path extrusionOk="0" h="1618615" w="1226820">
                <a:moveTo>
                  <a:pt x="0" y="0"/>
                </a:moveTo>
                <a:lnTo>
                  <a:pt x="1172972" y="1618487"/>
                </a:lnTo>
                <a:lnTo>
                  <a:pt x="1226820" y="1618487"/>
                </a:lnTo>
                <a:lnTo>
                  <a:pt x="0" y="0"/>
                </a:lnTo>
                <a:close/>
              </a:path>
            </a:pathLst>
          </a:custGeom>
          <a:solidFill>
            <a:srgbClr val="2525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46"/>
          <p:cNvSpPr/>
          <p:nvPr/>
        </p:nvSpPr>
        <p:spPr>
          <a:xfrm>
            <a:off x="457200" y="5291328"/>
            <a:ext cx="1495425" cy="1565275"/>
          </a:xfrm>
          <a:custGeom>
            <a:rect b="b" l="l" r="r" t="t"/>
            <a:pathLst>
              <a:path extrusionOk="0" h="1565275" w="1495425">
                <a:moveTo>
                  <a:pt x="0" y="0"/>
                </a:moveTo>
                <a:lnTo>
                  <a:pt x="1442720" y="1565148"/>
                </a:lnTo>
                <a:lnTo>
                  <a:pt x="1495044" y="1565148"/>
                </a:lnTo>
                <a:lnTo>
                  <a:pt x="0" y="0"/>
                </a:lnTo>
                <a:close/>
              </a:path>
            </a:pathLst>
          </a:custGeom>
          <a:solidFill>
            <a:srgbClr val="244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46"/>
          <p:cNvSpPr/>
          <p:nvPr/>
        </p:nvSpPr>
        <p:spPr>
          <a:xfrm>
            <a:off x="457200" y="5286755"/>
            <a:ext cx="2129155" cy="1569720"/>
          </a:xfrm>
          <a:custGeom>
            <a:rect b="b" l="l" r="r" t="t"/>
            <a:pathLst>
              <a:path extrusionOk="0" h="1569720" w="2129155">
                <a:moveTo>
                  <a:pt x="0" y="0"/>
                </a:moveTo>
                <a:lnTo>
                  <a:pt x="0" y="4699"/>
                </a:lnTo>
                <a:lnTo>
                  <a:pt x="1494408" y="1569719"/>
                </a:lnTo>
                <a:lnTo>
                  <a:pt x="2129028" y="1569719"/>
                </a:lnTo>
                <a:lnTo>
                  <a:pt x="247484" y="42799"/>
                </a:lnTo>
                <a:lnTo>
                  <a:pt x="0" y="0"/>
                </a:lnTo>
                <a:close/>
              </a:path>
            </a:pathLst>
          </a:custGeom>
          <a:solidFill>
            <a:srgbClr val="375F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46"/>
          <p:cNvSpPr/>
          <p:nvPr/>
        </p:nvSpPr>
        <p:spPr>
          <a:xfrm>
            <a:off x="150876" y="5237988"/>
            <a:ext cx="1694814" cy="1618615"/>
          </a:xfrm>
          <a:custGeom>
            <a:rect b="b" l="l" r="r" t="t"/>
            <a:pathLst>
              <a:path extrusionOk="0" h="1618615" w="1694814">
                <a:moveTo>
                  <a:pt x="0" y="0"/>
                </a:moveTo>
                <a:lnTo>
                  <a:pt x="1228217" y="1618487"/>
                </a:lnTo>
                <a:lnTo>
                  <a:pt x="1694688" y="1618487"/>
                </a:lnTo>
                <a:lnTo>
                  <a:pt x="291973" y="95250"/>
                </a:lnTo>
                <a:lnTo>
                  <a:pt x="244360" y="42799"/>
                </a:lnTo>
                <a:lnTo>
                  <a:pt x="249123" y="42799"/>
                </a:lnTo>
                <a:lnTo>
                  <a:pt x="249123" y="38100"/>
                </a:lnTo>
                <a:lnTo>
                  <a:pt x="244360" y="38100"/>
                </a:lnTo>
                <a:lnTo>
                  <a:pt x="0"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 name="Google Shape;17;p46"/>
          <p:cNvSpPr txBox="1"/>
          <p:nvPr>
            <p:ph type="title"/>
          </p:nvPr>
        </p:nvSpPr>
        <p:spPr>
          <a:xfrm>
            <a:off x="4168266" y="2146554"/>
            <a:ext cx="3855466" cy="69659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4400" u="none" cap="none" strike="noStrike">
                <a:solidFill>
                  <a:srgbClr val="EB8F2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6"/>
          <p:cNvSpPr txBox="1"/>
          <p:nvPr>
            <p:ph idx="1" type="body"/>
          </p:nvPr>
        </p:nvSpPr>
        <p:spPr>
          <a:xfrm>
            <a:off x="814832" y="1452118"/>
            <a:ext cx="10562335" cy="350012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600" u="none" cap="none" strike="noStrike">
                <a:solidFill>
                  <a:schemeClr val="dk1"/>
                </a:solidFill>
                <a:latin typeface="Trebuchet MS"/>
                <a:ea typeface="Trebuchet MS"/>
                <a:cs typeface="Trebuchet MS"/>
                <a:sym typeface="Trebuchet MS"/>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9" name="Google Shape;19;p46"/>
          <p:cNvSpPr txBox="1"/>
          <p:nvPr>
            <p:ph idx="11" type="ftr"/>
          </p:nvPr>
        </p:nvSpPr>
        <p:spPr>
          <a:xfrm>
            <a:off x="9607042" y="6629327"/>
            <a:ext cx="2420620" cy="17843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1200">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6"/>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1100">
                <a:solidFill>
                  <a:srgbClr val="E78975"/>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b="0" u="non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
          <p:cNvGrpSpPr/>
          <p:nvPr/>
        </p:nvGrpSpPr>
        <p:grpSpPr>
          <a:xfrm>
            <a:off x="545591" y="0"/>
            <a:ext cx="5014088" cy="6856729"/>
            <a:chOff x="545591" y="0"/>
            <a:chExt cx="5014088" cy="6856729"/>
          </a:xfrm>
        </p:grpSpPr>
        <p:sp>
          <p:nvSpPr>
            <p:cNvPr id="55" name="Google Shape;55;p1"/>
            <p:cNvSpPr/>
            <p:nvPr/>
          </p:nvSpPr>
          <p:spPr>
            <a:xfrm>
              <a:off x="984504" y="0"/>
              <a:ext cx="1061085" cy="2776855"/>
            </a:xfrm>
            <a:custGeom>
              <a:rect b="b" l="l" r="r" t="t"/>
              <a:pathLst>
                <a:path extrusionOk="0" h="2776855" w="1061085">
                  <a:moveTo>
                    <a:pt x="1061068" y="0"/>
                  </a:moveTo>
                  <a:lnTo>
                    <a:pt x="680577" y="0"/>
                  </a:lnTo>
                  <a:lnTo>
                    <a:pt x="0" y="2686304"/>
                  </a:lnTo>
                  <a:lnTo>
                    <a:pt x="356743" y="2776728"/>
                  </a:lnTo>
                  <a:lnTo>
                    <a:pt x="1061068" y="0"/>
                  </a:lnTo>
                  <a:close/>
                </a:path>
              </a:pathLst>
            </a:custGeom>
            <a:solidFill>
              <a:srgbClr val="4F81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 name="Google Shape;56;p1"/>
            <p:cNvSpPr/>
            <p:nvPr/>
          </p:nvSpPr>
          <p:spPr>
            <a:xfrm>
              <a:off x="545591" y="0"/>
              <a:ext cx="1033780" cy="2667000"/>
            </a:xfrm>
            <a:custGeom>
              <a:rect b="b" l="l" r="r" t="t"/>
              <a:pathLst>
                <a:path extrusionOk="0" h="2667000" w="1033780">
                  <a:moveTo>
                    <a:pt x="1033636" y="0"/>
                  </a:moveTo>
                  <a:lnTo>
                    <a:pt x="651141" y="0"/>
                  </a:lnTo>
                  <a:lnTo>
                    <a:pt x="0" y="2576576"/>
                  </a:lnTo>
                  <a:lnTo>
                    <a:pt x="347573" y="2662301"/>
                  </a:lnTo>
                  <a:lnTo>
                    <a:pt x="357098" y="2667000"/>
                  </a:lnTo>
                  <a:lnTo>
                    <a:pt x="1033636" y="0"/>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 name="Google Shape;57;p1"/>
            <p:cNvSpPr/>
            <p:nvPr/>
          </p:nvSpPr>
          <p:spPr>
            <a:xfrm>
              <a:off x="545591" y="2583179"/>
              <a:ext cx="2693035" cy="4273550"/>
            </a:xfrm>
            <a:custGeom>
              <a:rect b="b" l="l" r="r" t="t"/>
              <a:pathLst>
                <a:path extrusionOk="0" h="4273550" w="2693035">
                  <a:moveTo>
                    <a:pt x="0" y="0"/>
                  </a:moveTo>
                  <a:lnTo>
                    <a:pt x="2573909" y="4273296"/>
                  </a:lnTo>
                  <a:lnTo>
                    <a:pt x="2692908" y="4273296"/>
                  </a:lnTo>
                  <a:lnTo>
                    <a:pt x="0" y="0"/>
                  </a:lnTo>
                  <a:close/>
                </a:path>
              </a:pathLst>
            </a:custGeom>
            <a:solidFill>
              <a:srgbClr val="2525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 name="Google Shape;58;p1"/>
            <p:cNvSpPr/>
            <p:nvPr/>
          </p:nvSpPr>
          <p:spPr>
            <a:xfrm>
              <a:off x="989075" y="2692907"/>
              <a:ext cx="3331845" cy="4163695"/>
            </a:xfrm>
            <a:custGeom>
              <a:rect b="b" l="l" r="r" t="t"/>
              <a:pathLst>
                <a:path extrusionOk="0" h="4163695" w="3331845">
                  <a:moveTo>
                    <a:pt x="0" y="0"/>
                  </a:moveTo>
                  <a:lnTo>
                    <a:pt x="3207639" y="4163567"/>
                  </a:lnTo>
                  <a:lnTo>
                    <a:pt x="3331464" y="4163567"/>
                  </a:lnTo>
                  <a:lnTo>
                    <a:pt x="0" y="0"/>
                  </a:lnTo>
                  <a:close/>
                </a:path>
              </a:pathLst>
            </a:custGeom>
            <a:solidFill>
              <a:srgbClr val="244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 name="Google Shape;59;p1"/>
            <p:cNvSpPr/>
            <p:nvPr/>
          </p:nvSpPr>
          <p:spPr>
            <a:xfrm>
              <a:off x="984504" y="2688335"/>
              <a:ext cx="4575175" cy="4168140"/>
            </a:xfrm>
            <a:custGeom>
              <a:rect b="b" l="l" r="r" t="t"/>
              <a:pathLst>
                <a:path extrusionOk="0" h="4168140" w="4575175">
                  <a:moveTo>
                    <a:pt x="0" y="0"/>
                  </a:moveTo>
                  <a:lnTo>
                    <a:pt x="4762" y="4699"/>
                  </a:lnTo>
                  <a:lnTo>
                    <a:pt x="3335655" y="4168140"/>
                  </a:lnTo>
                  <a:lnTo>
                    <a:pt x="4575048" y="4168140"/>
                  </a:lnTo>
                  <a:lnTo>
                    <a:pt x="356997" y="90424"/>
                  </a:lnTo>
                  <a:lnTo>
                    <a:pt x="0" y="0"/>
                  </a:lnTo>
                  <a:close/>
                </a:path>
              </a:pathLst>
            </a:custGeom>
            <a:solidFill>
              <a:srgbClr val="375F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p1"/>
            <p:cNvSpPr/>
            <p:nvPr/>
          </p:nvSpPr>
          <p:spPr>
            <a:xfrm>
              <a:off x="545591" y="2578607"/>
              <a:ext cx="3584575" cy="4277995"/>
            </a:xfrm>
            <a:custGeom>
              <a:rect b="b" l="l" r="r" t="t"/>
              <a:pathLst>
                <a:path extrusionOk="0" h="4277995" w="3584575">
                  <a:moveTo>
                    <a:pt x="0" y="0"/>
                  </a:moveTo>
                  <a:lnTo>
                    <a:pt x="0" y="4699"/>
                  </a:lnTo>
                  <a:lnTo>
                    <a:pt x="2693924" y="4277867"/>
                  </a:lnTo>
                  <a:lnTo>
                    <a:pt x="3584448" y="4277867"/>
                  </a:lnTo>
                  <a:lnTo>
                    <a:pt x="419087" y="176149"/>
                  </a:lnTo>
                  <a:lnTo>
                    <a:pt x="361937" y="95250"/>
                  </a:lnTo>
                  <a:lnTo>
                    <a:pt x="357174" y="90424"/>
                  </a:lnTo>
                  <a:lnTo>
                    <a:pt x="0"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 name="Google Shape;61;p1"/>
          <p:cNvSpPr txBox="1"/>
          <p:nvPr>
            <p:ph type="title"/>
          </p:nvPr>
        </p:nvSpPr>
        <p:spPr>
          <a:xfrm>
            <a:off x="2971800" y="838200"/>
            <a:ext cx="7396480" cy="4167808"/>
          </a:xfrm>
          <a:prstGeom prst="rect">
            <a:avLst/>
          </a:prstGeom>
          <a:noFill/>
          <a:ln>
            <a:noFill/>
          </a:ln>
        </p:spPr>
        <p:txBody>
          <a:bodyPr anchorCtr="0" anchor="t" bIns="0" lIns="0" spcFirstLastPara="1" rIns="0" wrap="square" tIns="703575">
            <a:spAutoFit/>
          </a:bodyPr>
          <a:lstStyle/>
          <a:p>
            <a:pPr indent="0" lvl="0" marL="12700" rtl="0" algn="l">
              <a:lnSpc>
                <a:spcPct val="100000"/>
              </a:lnSpc>
              <a:spcBef>
                <a:spcPts val="0"/>
              </a:spcBef>
              <a:spcAft>
                <a:spcPts val="0"/>
              </a:spcAft>
              <a:buNone/>
            </a:pPr>
            <a:r>
              <a:rPr lang="en-US" sz="6000"/>
              <a:t>Access Control policies</a:t>
            </a:r>
            <a:br>
              <a:rPr lang="en-US" sz="6000"/>
            </a:br>
            <a:r>
              <a:rPr b="1" i="1" lang="en-US" sz="3600">
                <a:solidFill>
                  <a:schemeClr val="accent1"/>
                </a:solidFill>
              </a:rPr>
              <a:t>Who gets to do what to what….</a:t>
            </a:r>
            <a:endParaRPr b="1" i="1" sz="3600">
              <a:solidFill>
                <a:schemeClr val="accent1"/>
              </a:solidFill>
            </a:endParaRPr>
          </a:p>
          <a:p>
            <a:pPr indent="0" lvl="0" marL="3860800" rtl="0" algn="l">
              <a:lnSpc>
                <a:spcPct val="100000"/>
              </a:lnSpc>
              <a:spcBef>
                <a:spcPts val="1430"/>
              </a:spcBef>
              <a:spcAft>
                <a:spcPts val="0"/>
              </a:spcAft>
              <a:buNone/>
            </a:pPr>
            <a:r>
              <a:t/>
            </a:r>
            <a:endParaRPr sz="2100"/>
          </a:p>
        </p:txBody>
      </p:sp>
      <p:sp>
        <p:nvSpPr>
          <p:cNvPr id="62" name="Google Shape;62;p1"/>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p>
            <a:pPr indent="0" lvl="0" marL="12700" rtl="0" algn="l">
              <a:lnSpc>
                <a:spcPct val="103636"/>
              </a:lnSpc>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0"/>
          <p:cNvSpPr txBox="1"/>
          <p:nvPr>
            <p:ph type="title"/>
          </p:nvPr>
        </p:nvSpPr>
        <p:spPr>
          <a:xfrm>
            <a:off x="2114006" y="609600"/>
            <a:ext cx="8300467"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Mandatory Access Control</a:t>
            </a:r>
            <a:endParaRPr/>
          </a:p>
        </p:txBody>
      </p:sp>
      <p:sp>
        <p:nvSpPr>
          <p:cNvPr id="124" name="Google Shape;124;p10"/>
          <p:cNvSpPr txBox="1"/>
          <p:nvPr/>
        </p:nvSpPr>
        <p:spPr>
          <a:xfrm>
            <a:off x="2209799" y="1752600"/>
            <a:ext cx="8204673" cy="3885038"/>
          </a:xfrm>
          <a:prstGeom prst="rect">
            <a:avLst/>
          </a:prstGeom>
          <a:noFill/>
          <a:ln>
            <a:noFill/>
          </a:ln>
        </p:spPr>
        <p:txBody>
          <a:bodyPr anchorCtr="0" anchor="t" bIns="0" lIns="0" spcFirstLastPara="1" rIns="0" wrap="square" tIns="85725">
            <a:spAutoFit/>
          </a:bodyPr>
          <a:lstStyle/>
          <a:p>
            <a:pPr indent="-342900" lvl="0" marL="355600" marR="0" rtl="0" algn="l">
              <a:spcBef>
                <a:spcPts val="0"/>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MAC is considered a policy based control</a:t>
            </a:r>
            <a:endParaRPr sz="2400">
              <a:solidFill>
                <a:schemeClr val="dk1"/>
              </a:solidFill>
              <a:latin typeface="Carlito"/>
              <a:ea typeface="Carlito"/>
              <a:cs typeface="Carlito"/>
              <a:sym typeface="Carlito"/>
            </a:endParaRPr>
          </a:p>
          <a:p>
            <a:pPr indent="-342900" lvl="0" marL="355600" marR="0" rtl="0" algn="l">
              <a:lnSpc>
                <a:spcPct val="100000"/>
              </a:lnSpc>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This restricts access to system resources based on their sensitivity and the authorization level of the entity trying to access the resources</a:t>
            </a:r>
            <a:endParaRPr sz="2400">
              <a:solidFill>
                <a:schemeClr val="dk1"/>
              </a:solidFill>
              <a:latin typeface="Carlito"/>
              <a:ea typeface="Carlito"/>
              <a:cs typeface="Carlito"/>
              <a:sym typeface="Carlito"/>
            </a:endParaRPr>
          </a:p>
          <a:p>
            <a:pPr indent="-342900" lvl="0" marL="355600" marR="0" rtl="0" algn="l">
              <a:lnSpc>
                <a:spcPct val="100000"/>
              </a:lnSpc>
              <a:spcBef>
                <a:spcPts val="5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Used where confidentiality is of utmost importance</a:t>
            </a:r>
            <a:endParaRPr sz="2400">
              <a:solidFill>
                <a:schemeClr val="dk1"/>
              </a:solidFill>
              <a:latin typeface="Carlito"/>
              <a:ea typeface="Carlito"/>
              <a:cs typeface="Carlito"/>
              <a:sym typeface="Carlito"/>
            </a:endParaRPr>
          </a:p>
          <a:p>
            <a:pPr indent="-342900" lvl="0" marL="355600" marR="0" rtl="0" algn="l">
              <a:lnSpc>
                <a:spcPct val="100000"/>
              </a:lnSpc>
              <a:spcBef>
                <a:spcPts val="5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Every </a:t>
            </a:r>
            <a:r>
              <a:rPr lang="en-US" sz="2400">
                <a:solidFill>
                  <a:srgbClr val="FF0000"/>
                </a:solidFill>
                <a:latin typeface="Carlito"/>
                <a:ea typeface="Carlito"/>
                <a:cs typeface="Carlito"/>
                <a:sym typeface="Carlito"/>
              </a:rPr>
              <a:t>object and subject </a:t>
            </a:r>
            <a:r>
              <a:rPr lang="en-US" sz="2400">
                <a:solidFill>
                  <a:schemeClr val="dk1"/>
                </a:solidFill>
                <a:latin typeface="Carlito"/>
                <a:ea typeface="Carlito"/>
                <a:cs typeface="Carlito"/>
                <a:sym typeface="Carlito"/>
              </a:rPr>
              <a:t>is given a sensitivity label</a:t>
            </a:r>
            <a:endParaRPr/>
          </a:p>
          <a:p>
            <a:pPr indent="-287019" lvl="1" marL="756285" marR="0" rtl="0" algn="l">
              <a:lnSpc>
                <a:spcPct val="100000"/>
              </a:lnSpc>
              <a:spcBef>
                <a:spcPts val="509"/>
              </a:spcBef>
              <a:spcAft>
                <a:spcPts val="0"/>
              </a:spcAft>
              <a:buClr>
                <a:schemeClr val="dk1"/>
              </a:buClr>
              <a:buSzPts val="2000"/>
              <a:buFont typeface="Arial"/>
              <a:buChar char="–"/>
            </a:pPr>
            <a:r>
              <a:rPr b="0" i="0" lang="en-US" sz="2000" u="none" cap="none" strike="noStrike">
                <a:solidFill>
                  <a:schemeClr val="dk1"/>
                </a:solidFill>
                <a:latin typeface="Carlito"/>
                <a:ea typeface="Carlito"/>
                <a:cs typeface="Carlito"/>
                <a:sym typeface="Carlito"/>
              </a:rPr>
              <a:t>Classification level</a:t>
            </a:r>
            <a:endParaRPr b="0" i="0" sz="2000" u="none" cap="none" strike="noStrike">
              <a:solidFill>
                <a:schemeClr val="dk1"/>
              </a:solidFill>
              <a:latin typeface="Carlito"/>
              <a:ea typeface="Carlito"/>
              <a:cs typeface="Carlito"/>
              <a:sym typeface="Carlito"/>
            </a:endParaRPr>
          </a:p>
          <a:p>
            <a:pPr indent="-229235" lvl="2" marL="1155700" marR="0" rtl="0" algn="l">
              <a:lnSpc>
                <a:spcPct val="100000"/>
              </a:lnSpc>
              <a:spcBef>
                <a:spcPts val="415"/>
              </a:spcBef>
              <a:spcAft>
                <a:spcPts val="0"/>
              </a:spcAft>
              <a:buClr>
                <a:schemeClr val="dk1"/>
              </a:buClr>
              <a:buSzPts val="1600"/>
              <a:buFont typeface="Arial"/>
              <a:buChar char="•"/>
            </a:pPr>
            <a:r>
              <a:rPr b="0" i="0" lang="en-US" sz="1600" u="none" cap="none" strike="noStrike">
                <a:solidFill>
                  <a:schemeClr val="dk1"/>
                </a:solidFill>
                <a:latin typeface="Carlito"/>
                <a:ea typeface="Carlito"/>
                <a:cs typeface="Carlito"/>
                <a:sym typeface="Carlito"/>
              </a:rPr>
              <a:t>Secret, Top secret, Confidential, sensitive, unclassified etc</a:t>
            </a:r>
            <a:endParaRPr b="0" i="0" sz="1600" u="none" cap="none" strike="noStrike">
              <a:solidFill>
                <a:schemeClr val="dk1"/>
              </a:solidFill>
              <a:latin typeface="Carlito"/>
              <a:ea typeface="Carlito"/>
              <a:cs typeface="Carlito"/>
              <a:sym typeface="Carlito"/>
            </a:endParaRPr>
          </a:p>
          <a:p>
            <a:pPr indent="-287019" lvl="1" marL="756285" marR="0" rtl="0" algn="l">
              <a:lnSpc>
                <a:spcPct val="100000"/>
              </a:lnSpc>
              <a:spcBef>
                <a:spcPts val="450"/>
              </a:spcBef>
              <a:spcAft>
                <a:spcPts val="0"/>
              </a:spcAft>
              <a:buClr>
                <a:schemeClr val="dk1"/>
              </a:buClr>
              <a:buSzPts val="2000"/>
              <a:buFont typeface="Arial"/>
              <a:buChar char="–"/>
            </a:pPr>
            <a:r>
              <a:rPr b="0" i="0" lang="en-US" sz="2000" u="none" cap="none" strike="noStrike">
                <a:solidFill>
                  <a:schemeClr val="dk1"/>
                </a:solidFill>
                <a:latin typeface="Carlito"/>
                <a:ea typeface="Carlito"/>
                <a:cs typeface="Carlito"/>
                <a:sym typeface="Carlito"/>
              </a:rPr>
              <a:t>Category</a:t>
            </a:r>
            <a:endParaRPr b="0" i="0" sz="2000" u="none" cap="none" strike="noStrike">
              <a:solidFill>
                <a:schemeClr val="dk1"/>
              </a:solidFill>
              <a:latin typeface="Carlito"/>
              <a:ea typeface="Carlito"/>
              <a:cs typeface="Carlito"/>
              <a:sym typeface="Carlito"/>
            </a:endParaRPr>
          </a:p>
          <a:p>
            <a:pPr indent="-229235" lvl="2" marL="1155700" marR="0" rtl="0" algn="l">
              <a:lnSpc>
                <a:spcPct val="100000"/>
              </a:lnSpc>
              <a:spcBef>
                <a:spcPts val="414"/>
              </a:spcBef>
              <a:spcAft>
                <a:spcPts val="0"/>
              </a:spcAft>
              <a:buClr>
                <a:schemeClr val="dk1"/>
              </a:buClr>
              <a:buSzPts val="1600"/>
              <a:buFont typeface="Arial"/>
              <a:buChar char="•"/>
            </a:pPr>
            <a:r>
              <a:rPr b="0" i="0" lang="en-US" sz="1600" u="none" cap="none" strike="noStrike">
                <a:solidFill>
                  <a:schemeClr val="dk1"/>
                </a:solidFill>
                <a:latin typeface="Carlito"/>
                <a:ea typeface="Carlito"/>
                <a:cs typeface="Carlito"/>
                <a:sym typeface="Carlito"/>
              </a:rPr>
              <a:t>Information warfare, Treasury, UN, etc</a:t>
            </a:r>
            <a:endParaRPr b="0" i="0" sz="1600" u="none" cap="none" strike="noStrike">
              <a:solidFill>
                <a:schemeClr val="dk1"/>
              </a:solidFill>
              <a:latin typeface="Carlito"/>
              <a:ea typeface="Carlito"/>
              <a:cs typeface="Carlito"/>
              <a:sym typeface="Carl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1"/>
          <p:cNvSpPr txBox="1"/>
          <p:nvPr>
            <p:ph type="title"/>
          </p:nvPr>
        </p:nvSpPr>
        <p:spPr>
          <a:xfrm>
            <a:off x="2114006" y="609600"/>
            <a:ext cx="8300467"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Mandatory Access Control</a:t>
            </a:r>
            <a:endParaRPr/>
          </a:p>
        </p:txBody>
      </p:sp>
      <p:pic>
        <p:nvPicPr>
          <p:cNvPr id="130" name="Google Shape;130;p11"/>
          <p:cNvPicPr preferRelativeResize="0"/>
          <p:nvPr/>
        </p:nvPicPr>
        <p:blipFill rotWithShape="1">
          <a:blip r:embed="rId3">
            <a:alphaModFix/>
          </a:blip>
          <a:srcRect b="0" l="0" r="0" t="0"/>
          <a:stretch/>
        </p:blipFill>
        <p:spPr>
          <a:xfrm>
            <a:off x="4191000" y="1330654"/>
            <a:ext cx="3810000" cy="541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2"/>
          <p:cNvSpPr txBox="1"/>
          <p:nvPr>
            <p:ph type="title"/>
          </p:nvPr>
        </p:nvSpPr>
        <p:spPr>
          <a:xfrm>
            <a:off x="2114006" y="609600"/>
            <a:ext cx="8300467"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Mandatory Access Control</a:t>
            </a:r>
            <a:endParaRPr/>
          </a:p>
        </p:txBody>
      </p:sp>
      <p:sp>
        <p:nvSpPr>
          <p:cNvPr id="136" name="Google Shape;136;p12"/>
          <p:cNvSpPr txBox="1"/>
          <p:nvPr/>
        </p:nvSpPr>
        <p:spPr>
          <a:xfrm>
            <a:off x="2209799" y="1752600"/>
            <a:ext cx="8204673" cy="4844275"/>
          </a:xfrm>
          <a:prstGeom prst="rect">
            <a:avLst/>
          </a:prstGeom>
          <a:noFill/>
          <a:ln>
            <a:noFill/>
          </a:ln>
        </p:spPr>
        <p:txBody>
          <a:bodyPr anchorCtr="0" anchor="t" bIns="0" lIns="0" spcFirstLastPara="1" rIns="0" wrap="square" tIns="85725">
            <a:spAutoFit/>
          </a:bodyPr>
          <a:lstStyle/>
          <a:p>
            <a:pPr indent="-342900" lvl="0" marL="355600" marR="0" rtl="0" algn="l">
              <a:spcBef>
                <a:spcPts val="0"/>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If the security label of the requested resource is lower or equal to the clearance level of the requesting entity then the access is provided.</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If the security label of the requested resource is higher than the clearance level of the requesting entity then the access is rejected.</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As a rule, an entity (person/ device) is allowed to access resources that are marked with a security label lower or equal to its own clearance level.</a:t>
            </a:r>
            <a:endParaRPr sz="2400">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3"/>
          <p:cNvSpPr txBox="1"/>
          <p:nvPr>
            <p:ph type="title"/>
          </p:nvPr>
        </p:nvSpPr>
        <p:spPr>
          <a:xfrm>
            <a:off x="2114006" y="609600"/>
            <a:ext cx="8300467" cy="444352"/>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800"/>
              <a:t>Adv/Disadv. Of Mandatory Access Control</a:t>
            </a:r>
            <a:endParaRPr sz="2800"/>
          </a:p>
        </p:txBody>
      </p:sp>
      <p:sp>
        <p:nvSpPr>
          <p:cNvPr id="142" name="Google Shape;142;p13"/>
          <p:cNvSpPr txBox="1"/>
          <p:nvPr/>
        </p:nvSpPr>
        <p:spPr>
          <a:xfrm>
            <a:off x="1981200" y="1600200"/>
            <a:ext cx="8204673" cy="6211316"/>
          </a:xfrm>
          <a:prstGeom prst="rect">
            <a:avLst/>
          </a:prstGeom>
          <a:noFill/>
          <a:ln>
            <a:noFill/>
          </a:ln>
        </p:spPr>
        <p:txBody>
          <a:bodyPr anchorCtr="0" anchor="t" bIns="0" lIns="0" spcFirstLastPara="1" rIns="0" wrap="square" tIns="85725">
            <a:spAutoFit/>
          </a:bodyPr>
          <a:lstStyle/>
          <a:p>
            <a:pPr indent="0" lvl="0" marL="12700" marR="0" rtl="0" algn="l">
              <a:spcBef>
                <a:spcPts val="0"/>
              </a:spcBef>
              <a:spcAft>
                <a:spcPts val="0"/>
              </a:spcAft>
              <a:buNone/>
            </a:pPr>
            <a:r>
              <a:rPr lang="en-US" sz="2400">
                <a:solidFill>
                  <a:srgbClr val="FF0000"/>
                </a:solidFill>
                <a:latin typeface="Carlito"/>
                <a:ea typeface="Carlito"/>
                <a:cs typeface="Carlito"/>
                <a:sym typeface="Carlito"/>
              </a:rPr>
              <a:t>Advantages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All resources on the system are adequately labelled</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Access decisions are automatic based on the clearance level</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System-wide enforcement</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It is scalable model, individual users are not required to provide access rights.</a:t>
            </a:r>
            <a:endParaRPr/>
          </a:p>
          <a:p>
            <a:pPr indent="0" lvl="0" marL="12700" marR="0" rtl="0" algn="l">
              <a:spcBef>
                <a:spcPts val="675"/>
              </a:spcBef>
              <a:spcAft>
                <a:spcPts val="0"/>
              </a:spcAft>
              <a:buNone/>
            </a:pPr>
            <a:r>
              <a:rPr lang="en-US" sz="2400">
                <a:solidFill>
                  <a:srgbClr val="FF0000"/>
                </a:solidFill>
                <a:latin typeface="Carlito"/>
                <a:ea typeface="Carlito"/>
                <a:cs typeface="Carlito"/>
                <a:sym typeface="Carlito"/>
              </a:rPr>
              <a:t>Disadvantages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Inflexible to provide any specialized access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Difficult o understand as compared to DAC</a:t>
            </a:r>
            <a:endParaRPr/>
          </a:p>
          <a:p>
            <a:pPr indent="-190500" lvl="1" marL="812800" marR="0" rtl="0" algn="l">
              <a:spcBef>
                <a:spcPts val="675"/>
              </a:spcBef>
              <a:spcAft>
                <a:spcPts val="0"/>
              </a:spcAft>
              <a:buClr>
                <a:schemeClr val="dk1"/>
              </a:buClr>
              <a:buSzPts val="2400"/>
              <a:buFont typeface="Arial"/>
              <a:buNone/>
            </a:pPr>
            <a:r>
              <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4"/>
          <p:cNvSpPr txBox="1"/>
          <p:nvPr>
            <p:ph type="title"/>
          </p:nvPr>
        </p:nvSpPr>
        <p:spPr>
          <a:xfrm>
            <a:off x="2114006" y="609600"/>
            <a:ext cx="8300467"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Role-Based Access Control</a:t>
            </a:r>
            <a:endParaRPr/>
          </a:p>
        </p:txBody>
      </p:sp>
      <p:sp>
        <p:nvSpPr>
          <p:cNvPr id="148" name="Google Shape;148;p14"/>
          <p:cNvSpPr txBox="1"/>
          <p:nvPr/>
        </p:nvSpPr>
        <p:spPr>
          <a:xfrm>
            <a:off x="2209799" y="1752600"/>
            <a:ext cx="8204673" cy="3646511"/>
          </a:xfrm>
          <a:prstGeom prst="rect">
            <a:avLst/>
          </a:prstGeom>
          <a:noFill/>
          <a:ln>
            <a:noFill/>
          </a:ln>
        </p:spPr>
        <p:txBody>
          <a:bodyPr anchorCtr="0" anchor="t" bIns="0" lIns="0" spcFirstLastPara="1" rIns="0" wrap="square" tIns="85725">
            <a:spAutoFit/>
          </a:bodyPr>
          <a:lstStyle/>
          <a:p>
            <a:pPr indent="-342900" lvl="0" marL="355600" marR="0" rtl="0" algn="l">
              <a:spcBef>
                <a:spcPts val="0"/>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RBAC is an access control model for controlling access to resources where permitted actions on resources are identified with roles rather than with individual subject identities.</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On a windows platform users can be defined with their roles by the administrator</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And the roles can be hierarchical. Admin level people vs. guest level</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A user may also be assigned more than one role on a system</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2114006" y="609600"/>
            <a:ext cx="8300467"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Role-Based Access Control</a:t>
            </a:r>
            <a:endParaRPr/>
          </a:p>
        </p:txBody>
      </p:sp>
      <p:pic>
        <p:nvPicPr>
          <p:cNvPr id="154" name="Google Shape;154;p15"/>
          <p:cNvPicPr preferRelativeResize="0"/>
          <p:nvPr/>
        </p:nvPicPr>
        <p:blipFill rotWithShape="1">
          <a:blip r:embed="rId3">
            <a:alphaModFix/>
          </a:blip>
          <a:srcRect b="0" l="0" r="0" t="0"/>
          <a:stretch/>
        </p:blipFill>
        <p:spPr>
          <a:xfrm>
            <a:off x="2286000" y="1300174"/>
            <a:ext cx="7239000" cy="54085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Adv/Disadv. Of  Role–Based Access Control</a:t>
            </a:r>
            <a:endParaRPr sz="3600"/>
          </a:p>
        </p:txBody>
      </p:sp>
      <p:sp>
        <p:nvSpPr>
          <p:cNvPr id="160" name="Google Shape;160;p16"/>
          <p:cNvSpPr txBox="1"/>
          <p:nvPr/>
        </p:nvSpPr>
        <p:spPr>
          <a:xfrm>
            <a:off x="1981200" y="1600200"/>
            <a:ext cx="8204673" cy="5942011"/>
          </a:xfrm>
          <a:prstGeom prst="rect">
            <a:avLst/>
          </a:prstGeom>
          <a:noFill/>
          <a:ln>
            <a:noFill/>
          </a:ln>
        </p:spPr>
        <p:txBody>
          <a:bodyPr anchorCtr="0" anchor="t" bIns="0" lIns="0" spcFirstLastPara="1" rIns="0" wrap="square" tIns="85725">
            <a:spAutoFit/>
          </a:bodyPr>
          <a:lstStyle/>
          <a:p>
            <a:pPr indent="0" lvl="0" marL="12700" marR="0" rtl="0" algn="l">
              <a:spcBef>
                <a:spcPts val="0"/>
              </a:spcBef>
              <a:spcAft>
                <a:spcPts val="0"/>
              </a:spcAft>
              <a:buNone/>
            </a:pPr>
            <a:r>
              <a:rPr lang="en-US" sz="2400">
                <a:solidFill>
                  <a:srgbClr val="FF0000"/>
                </a:solidFill>
                <a:latin typeface="Carlito"/>
                <a:ea typeface="Carlito"/>
                <a:cs typeface="Carlito"/>
                <a:sym typeface="Carlito"/>
              </a:rPr>
              <a:t>Advantages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Roles fit more naturally to the job function rather than the individual (bank/hospital/insurance)</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Easy administration- employees can leave and go without needing to change the defined rights for a given role</a:t>
            </a:r>
            <a:endParaRPr/>
          </a:p>
          <a:p>
            <a:pPr indent="0" lvl="0" marL="12700" marR="0" rtl="0" algn="l">
              <a:spcBef>
                <a:spcPts val="675"/>
              </a:spcBef>
              <a:spcAft>
                <a:spcPts val="0"/>
              </a:spcAft>
              <a:buNone/>
            </a:pPr>
            <a:r>
              <a:rPr lang="en-US" sz="2400">
                <a:solidFill>
                  <a:srgbClr val="FF0000"/>
                </a:solidFill>
                <a:latin typeface="Carlito"/>
                <a:ea typeface="Carlito"/>
                <a:cs typeface="Carlito"/>
                <a:sym typeface="Carlito"/>
              </a:rPr>
              <a:t>Disadvantages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Not all systems support fully functional RBAC capability</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There are various job functions performed by individuals in an organization. It is complex to define precise role requirement for each task and manage them</a:t>
            </a:r>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2114006" y="609600"/>
            <a:ext cx="8300467"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t>Attribute-Based Access Control(ABAC)</a:t>
            </a:r>
            <a:endParaRPr sz="3200"/>
          </a:p>
        </p:txBody>
      </p:sp>
      <p:sp>
        <p:nvSpPr>
          <p:cNvPr id="166" name="Google Shape;166;p17"/>
          <p:cNvSpPr txBox="1"/>
          <p:nvPr/>
        </p:nvSpPr>
        <p:spPr>
          <a:xfrm>
            <a:off x="2114006" y="1600200"/>
            <a:ext cx="8204673" cy="2964273"/>
          </a:xfrm>
          <a:prstGeom prst="rect">
            <a:avLst/>
          </a:prstGeom>
          <a:noFill/>
          <a:ln>
            <a:noFill/>
          </a:ln>
        </p:spPr>
        <p:txBody>
          <a:bodyPr anchorCtr="0" anchor="t" bIns="0" lIns="0" spcFirstLastPara="1" rIns="0" wrap="square" tIns="85725">
            <a:spAutoFit/>
          </a:bodyPr>
          <a:lstStyle/>
          <a:p>
            <a:pPr indent="-342900" lvl="0" marL="355600" marR="0" rtl="0" algn="l">
              <a:spcBef>
                <a:spcPts val="0"/>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In ABAC access is decided by the policy enforced on subject and object attributes.</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Types of attributes</a:t>
            </a:r>
            <a:endParaRPr/>
          </a:p>
          <a:p>
            <a:pPr indent="-342900" lvl="1" marL="812800" marR="0" rtl="0" algn="l">
              <a:spcBef>
                <a:spcPts val="675"/>
              </a:spcBef>
              <a:spcAft>
                <a:spcPts val="0"/>
              </a:spcAft>
              <a:buClr>
                <a:schemeClr val="dk1"/>
              </a:buClr>
              <a:buSzPts val="1600"/>
              <a:buFont typeface="Arial"/>
              <a:buChar char="•"/>
            </a:pPr>
            <a:r>
              <a:rPr b="0" i="0" lang="en-US" sz="1600" u="none" cap="none" strike="noStrike">
                <a:solidFill>
                  <a:schemeClr val="dk1"/>
                </a:solidFill>
                <a:latin typeface="Carlito"/>
                <a:ea typeface="Carlito"/>
                <a:cs typeface="Carlito"/>
                <a:sym typeface="Carlito"/>
              </a:rPr>
              <a:t>Subject Attributes</a:t>
            </a:r>
            <a:endParaRPr/>
          </a:p>
          <a:p>
            <a:pPr indent="-342900" lvl="1" marL="812800" marR="0" rtl="0" algn="l">
              <a:spcBef>
                <a:spcPts val="675"/>
              </a:spcBef>
              <a:spcAft>
                <a:spcPts val="0"/>
              </a:spcAft>
              <a:buClr>
                <a:schemeClr val="dk1"/>
              </a:buClr>
              <a:buSzPts val="1600"/>
              <a:buFont typeface="Arial"/>
              <a:buChar char="•"/>
            </a:pPr>
            <a:r>
              <a:rPr b="0" i="0" lang="en-US" sz="1600" u="none" cap="none" strike="noStrike">
                <a:solidFill>
                  <a:schemeClr val="dk1"/>
                </a:solidFill>
                <a:latin typeface="Carlito"/>
                <a:ea typeface="Carlito"/>
                <a:cs typeface="Carlito"/>
                <a:sym typeface="Carlito"/>
              </a:rPr>
              <a:t>Object Attributes</a:t>
            </a:r>
            <a:endParaRPr/>
          </a:p>
          <a:p>
            <a:pPr indent="-342900" lvl="1" marL="812800" marR="0" rtl="0" algn="l">
              <a:spcBef>
                <a:spcPts val="675"/>
              </a:spcBef>
              <a:spcAft>
                <a:spcPts val="0"/>
              </a:spcAft>
              <a:buClr>
                <a:schemeClr val="dk1"/>
              </a:buClr>
              <a:buSzPts val="1600"/>
              <a:buFont typeface="Arial"/>
              <a:buChar char="•"/>
            </a:pPr>
            <a:r>
              <a:rPr b="0" i="0" lang="en-US" sz="1600" u="none" cap="none" strike="noStrike">
                <a:solidFill>
                  <a:schemeClr val="dk1"/>
                </a:solidFill>
                <a:latin typeface="Carlito"/>
                <a:ea typeface="Carlito"/>
                <a:cs typeface="Carlito"/>
                <a:sym typeface="Carlito"/>
              </a:rPr>
              <a:t>Environment Attributes</a:t>
            </a:r>
            <a:endParaRPr b="0" i="0" sz="1600" u="none" cap="none" strike="noStrike">
              <a:solidFill>
                <a:schemeClr val="dk1"/>
              </a:solidFill>
              <a:latin typeface="Carlito"/>
              <a:ea typeface="Carlito"/>
              <a:cs typeface="Carlito"/>
              <a:sym typeface="Carlito"/>
            </a:endParaRPr>
          </a:p>
          <a:p>
            <a:pPr indent="-241300" lvl="1" marL="812800" marR="0" rtl="0" algn="l">
              <a:spcBef>
                <a:spcPts val="675"/>
              </a:spcBef>
              <a:spcAft>
                <a:spcPts val="0"/>
              </a:spcAft>
              <a:buClr>
                <a:schemeClr val="dk1"/>
              </a:buClr>
              <a:buSzPts val="1600"/>
              <a:buFont typeface="Arial"/>
              <a:buNone/>
            </a:pPr>
            <a:r>
              <a:t/>
            </a:r>
            <a:endParaRPr b="0" i="0" sz="1600" u="none" cap="none" strike="noStrike">
              <a:solidFill>
                <a:schemeClr val="dk1"/>
              </a:solidFill>
              <a:latin typeface="Carlito"/>
              <a:ea typeface="Carlito"/>
              <a:cs typeface="Carlito"/>
              <a:sym typeface="Carlito"/>
            </a:endParaRPr>
          </a:p>
          <a:p>
            <a:pPr indent="-241300" lvl="1" marL="812800" marR="0" rtl="0" algn="l">
              <a:spcBef>
                <a:spcPts val="675"/>
              </a:spcBef>
              <a:spcAft>
                <a:spcPts val="0"/>
              </a:spcAft>
              <a:buClr>
                <a:schemeClr val="dk1"/>
              </a:buClr>
              <a:buSzPts val="1600"/>
              <a:buFont typeface="Arial"/>
              <a:buNone/>
            </a:pPr>
            <a:r>
              <a:t/>
            </a:r>
            <a:endParaRPr b="0" i="0" sz="1600" u="none" cap="none" strike="noStrike">
              <a:solidFill>
                <a:schemeClr val="dk1"/>
              </a:solidFill>
              <a:latin typeface="Carlito"/>
              <a:ea typeface="Carlito"/>
              <a:cs typeface="Carlito"/>
              <a:sym typeface="Carl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2114006" y="609600"/>
            <a:ext cx="8300467"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t>Attribute-Based Access Control(ABAC)</a:t>
            </a:r>
            <a:endParaRPr sz="3200"/>
          </a:p>
        </p:txBody>
      </p:sp>
      <p:pic>
        <p:nvPicPr>
          <p:cNvPr id="172" name="Google Shape;172;p18"/>
          <p:cNvPicPr preferRelativeResize="0"/>
          <p:nvPr/>
        </p:nvPicPr>
        <p:blipFill rotWithShape="1">
          <a:blip r:embed="rId3">
            <a:alphaModFix/>
          </a:blip>
          <a:srcRect b="0" l="0" r="0" t="0"/>
          <a:stretch/>
        </p:blipFill>
        <p:spPr>
          <a:xfrm>
            <a:off x="6629400" y="1752600"/>
            <a:ext cx="4671820" cy="3800976"/>
          </a:xfrm>
          <a:prstGeom prst="rect">
            <a:avLst/>
          </a:prstGeom>
          <a:noFill/>
          <a:ln>
            <a:noFill/>
          </a:ln>
        </p:spPr>
      </p:pic>
      <p:sp>
        <p:nvSpPr>
          <p:cNvPr id="173" name="Google Shape;173;p18"/>
          <p:cNvSpPr txBox="1"/>
          <p:nvPr/>
        </p:nvSpPr>
        <p:spPr>
          <a:xfrm>
            <a:off x="1219199" y="1752600"/>
            <a:ext cx="5410201" cy="4105611"/>
          </a:xfrm>
          <a:prstGeom prst="rect">
            <a:avLst/>
          </a:prstGeom>
          <a:noFill/>
          <a:ln>
            <a:noFill/>
          </a:ln>
        </p:spPr>
        <p:txBody>
          <a:bodyPr anchorCtr="0" anchor="t" bIns="0" lIns="0" spcFirstLastPara="1" rIns="0" wrap="square" tIns="85725">
            <a:spAutoFit/>
          </a:bodyPr>
          <a:lstStyle/>
          <a:p>
            <a:pPr indent="-342900" lvl="0" marL="355600" marR="0" rtl="0" algn="l">
              <a:spcBef>
                <a:spcPts val="0"/>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PAP : general administration like defining new policies, editing, deleting</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PIP : provides attribute values for subjects, resources and environment</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PRP: a database where policies are stored</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PDP : if then else rules</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PEP : receive all access requests for accessing resources  </a:t>
            </a:r>
            <a:endParaRPr sz="1600">
              <a:solidFill>
                <a:schemeClr val="dk1"/>
              </a:solidFill>
              <a:latin typeface="Carlito"/>
              <a:ea typeface="Carlito"/>
              <a:cs typeface="Carlito"/>
              <a:sym typeface="Carlito"/>
            </a:endParaRPr>
          </a:p>
          <a:p>
            <a:pPr indent="-241300" lvl="1" marL="812800" marR="0" rtl="0" algn="l">
              <a:spcBef>
                <a:spcPts val="675"/>
              </a:spcBef>
              <a:spcAft>
                <a:spcPts val="0"/>
              </a:spcAft>
              <a:buClr>
                <a:schemeClr val="dk1"/>
              </a:buClr>
              <a:buSzPts val="1600"/>
              <a:buFont typeface="Arial"/>
              <a:buNone/>
            </a:pPr>
            <a:r>
              <a:t/>
            </a:r>
            <a:endParaRPr b="0" i="0" sz="1600" u="none" cap="none" strike="noStrike">
              <a:solidFill>
                <a:schemeClr val="dk1"/>
              </a:solidFill>
              <a:latin typeface="Carlito"/>
              <a:ea typeface="Carlito"/>
              <a:cs typeface="Carlito"/>
              <a:sym typeface="Carl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2114006" y="609600"/>
            <a:ext cx="8300467"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t>Attribute-Based Access Control(ABAC)</a:t>
            </a:r>
            <a:endParaRPr sz="3200"/>
          </a:p>
        </p:txBody>
      </p:sp>
      <p:pic>
        <p:nvPicPr>
          <p:cNvPr id="179" name="Google Shape;179;p19"/>
          <p:cNvPicPr preferRelativeResize="0"/>
          <p:nvPr/>
        </p:nvPicPr>
        <p:blipFill rotWithShape="1">
          <a:blip r:embed="rId3">
            <a:alphaModFix/>
          </a:blip>
          <a:srcRect b="0" l="0" r="0" t="0"/>
          <a:stretch/>
        </p:blipFill>
        <p:spPr>
          <a:xfrm>
            <a:off x="1338060" y="1371600"/>
            <a:ext cx="6910804" cy="4267200"/>
          </a:xfrm>
          <a:prstGeom prst="rect">
            <a:avLst/>
          </a:prstGeom>
          <a:noFill/>
          <a:ln>
            <a:noFill/>
          </a:ln>
        </p:spPr>
      </p:pic>
      <p:pic>
        <p:nvPicPr>
          <p:cNvPr id="180" name="Google Shape;180;p19"/>
          <p:cNvPicPr preferRelativeResize="0"/>
          <p:nvPr/>
        </p:nvPicPr>
        <p:blipFill rotWithShape="1">
          <a:blip r:embed="rId4">
            <a:alphaModFix/>
          </a:blip>
          <a:srcRect b="0" l="0" r="0" t="0"/>
          <a:stretch/>
        </p:blipFill>
        <p:spPr>
          <a:xfrm>
            <a:off x="8154900" y="1828800"/>
            <a:ext cx="4024037" cy="2971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grpSp>
        <p:nvGrpSpPr>
          <p:cNvPr id="67" name="Google Shape;67;p2"/>
          <p:cNvGrpSpPr/>
          <p:nvPr/>
        </p:nvGrpSpPr>
        <p:grpSpPr>
          <a:xfrm>
            <a:off x="545591" y="0"/>
            <a:ext cx="5014088" cy="6856729"/>
            <a:chOff x="545591" y="0"/>
            <a:chExt cx="5014088" cy="6856729"/>
          </a:xfrm>
        </p:grpSpPr>
        <p:sp>
          <p:nvSpPr>
            <p:cNvPr id="68" name="Google Shape;68;p2"/>
            <p:cNvSpPr/>
            <p:nvPr/>
          </p:nvSpPr>
          <p:spPr>
            <a:xfrm>
              <a:off x="984504" y="0"/>
              <a:ext cx="1061085" cy="2776855"/>
            </a:xfrm>
            <a:custGeom>
              <a:rect b="b" l="l" r="r" t="t"/>
              <a:pathLst>
                <a:path extrusionOk="0" h="2776855" w="1061085">
                  <a:moveTo>
                    <a:pt x="1061068" y="0"/>
                  </a:moveTo>
                  <a:lnTo>
                    <a:pt x="680577" y="0"/>
                  </a:lnTo>
                  <a:lnTo>
                    <a:pt x="0" y="2686304"/>
                  </a:lnTo>
                  <a:lnTo>
                    <a:pt x="356743" y="2776728"/>
                  </a:lnTo>
                  <a:lnTo>
                    <a:pt x="1061068" y="0"/>
                  </a:lnTo>
                  <a:close/>
                </a:path>
              </a:pathLst>
            </a:custGeom>
            <a:solidFill>
              <a:srgbClr val="4F81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2"/>
            <p:cNvSpPr/>
            <p:nvPr/>
          </p:nvSpPr>
          <p:spPr>
            <a:xfrm>
              <a:off x="545591" y="0"/>
              <a:ext cx="1033780" cy="2667000"/>
            </a:xfrm>
            <a:custGeom>
              <a:rect b="b" l="l" r="r" t="t"/>
              <a:pathLst>
                <a:path extrusionOk="0" h="2667000" w="1033780">
                  <a:moveTo>
                    <a:pt x="1033636" y="0"/>
                  </a:moveTo>
                  <a:lnTo>
                    <a:pt x="651141" y="0"/>
                  </a:lnTo>
                  <a:lnTo>
                    <a:pt x="0" y="2576576"/>
                  </a:lnTo>
                  <a:lnTo>
                    <a:pt x="347573" y="2662301"/>
                  </a:lnTo>
                  <a:lnTo>
                    <a:pt x="357098" y="2667000"/>
                  </a:lnTo>
                  <a:lnTo>
                    <a:pt x="1033636" y="0"/>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2"/>
            <p:cNvSpPr/>
            <p:nvPr/>
          </p:nvSpPr>
          <p:spPr>
            <a:xfrm>
              <a:off x="545591" y="2583179"/>
              <a:ext cx="2693035" cy="4273550"/>
            </a:xfrm>
            <a:custGeom>
              <a:rect b="b" l="l" r="r" t="t"/>
              <a:pathLst>
                <a:path extrusionOk="0" h="4273550" w="2693035">
                  <a:moveTo>
                    <a:pt x="0" y="0"/>
                  </a:moveTo>
                  <a:lnTo>
                    <a:pt x="2573909" y="4273296"/>
                  </a:lnTo>
                  <a:lnTo>
                    <a:pt x="2692908" y="4273296"/>
                  </a:lnTo>
                  <a:lnTo>
                    <a:pt x="0" y="0"/>
                  </a:lnTo>
                  <a:close/>
                </a:path>
              </a:pathLst>
            </a:custGeom>
            <a:solidFill>
              <a:srgbClr val="2525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2"/>
            <p:cNvSpPr/>
            <p:nvPr/>
          </p:nvSpPr>
          <p:spPr>
            <a:xfrm>
              <a:off x="989075" y="2692907"/>
              <a:ext cx="3331845" cy="4163695"/>
            </a:xfrm>
            <a:custGeom>
              <a:rect b="b" l="l" r="r" t="t"/>
              <a:pathLst>
                <a:path extrusionOk="0" h="4163695" w="3331845">
                  <a:moveTo>
                    <a:pt x="0" y="0"/>
                  </a:moveTo>
                  <a:lnTo>
                    <a:pt x="3207639" y="4163567"/>
                  </a:lnTo>
                  <a:lnTo>
                    <a:pt x="3331464" y="4163567"/>
                  </a:lnTo>
                  <a:lnTo>
                    <a:pt x="0" y="0"/>
                  </a:lnTo>
                  <a:close/>
                </a:path>
              </a:pathLst>
            </a:custGeom>
            <a:solidFill>
              <a:srgbClr val="244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2"/>
            <p:cNvSpPr/>
            <p:nvPr/>
          </p:nvSpPr>
          <p:spPr>
            <a:xfrm>
              <a:off x="984504" y="2688335"/>
              <a:ext cx="4575175" cy="4168140"/>
            </a:xfrm>
            <a:custGeom>
              <a:rect b="b" l="l" r="r" t="t"/>
              <a:pathLst>
                <a:path extrusionOk="0" h="4168140" w="4575175">
                  <a:moveTo>
                    <a:pt x="0" y="0"/>
                  </a:moveTo>
                  <a:lnTo>
                    <a:pt x="4762" y="4699"/>
                  </a:lnTo>
                  <a:lnTo>
                    <a:pt x="3335655" y="4168140"/>
                  </a:lnTo>
                  <a:lnTo>
                    <a:pt x="4575048" y="4168140"/>
                  </a:lnTo>
                  <a:lnTo>
                    <a:pt x="356997" y="90424"/>
                  </a:lnTo>
                  <a:lnTo>
                    <a:pt x="0" y="0"/>
                  </a:lnTo>
                  <a:close/>
                </a:path>
              </a:pathLst>
            </a:custGeom>
            <a:solidFill>
              <a:srgbClr val="375F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2"/>
            <p:cNvSpPr/>
            <p:nvPr/>
          </p:nvSpPr>
          <p:spPr>
            <a:xfrm>
              <a:off x="545591" y="2578607"/>
              <a:ext cx="3584575" cy="4277995"/>
            </a:xfrm>
            <a:custGeom>
              <a:rect b="b" l="l" r="r" t="t"/>
              <a:pathLst>
                <a:path extrusionOk="0" h="4277995" w="3584575">
                  <a:moveTo>
                    <a:pt x="0" y="0"/>
                  </a:moveTo>
                  <a:lnTo>
                    <a:pt x="0" y="4699"/>
                  </a:lnTo>
                  <a:lnTo>
                    <a:pt x="2693924" y="4277867"/>
                  </a:lnTo>
                  <a:lnTo>
                    <a:pt x="3584448" y="4277867"/>
                  </a:lnTo>
                  <a:lnTo>
                    <a:pt x="419087" y="176149"/>
                  </a:lnTo>
                  <a:lnTo>
                    <a:pt x="361937" y="95250"/>
                  </a:lnTo>
                  <a:lnTo>
                    <a:pt x="357174" y="90424"/>
                  </a:lnTo>
                  <a:lnTo>
                    <a:pt x="0"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 name="Google Shape;74;p2"/>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p>
            <a:pPr indent="0" lvl="0" marL="12700" rtl="0" algn="l">
              <a:lnSpc>
                <a:spcPct val="103636"/>
              </a:lnSpc>
              <a:spcBef>
                <a:spcPts val="0"/>
              </a:spcBef>
              <a:spcAft>
                <a:spcPts val="0"/>
              </a:spcAft>
              <a:buNone/>
            </a:pPr>
            <a:r>
              <a:t/>
            </a:r>
            <a:endParaRPr/>
          </a:p>
        </p:txBody>
      </p:sp>
      <p:sp>
        <p:nvSpPr>
          <p:cNvPr id="75" name="Google Shape;75;p2"/>
          <p:cNvSpPr txBox="1"/>
          <p:nvPr/>
        </p:nvSpPr>
        <p:spPr>
          <a:xfrm>
            <a:off x="2484502" y="1902359"/>
            <a:ext cx="7981315" cy="1294765"/>
          </a:xfrm>
          <a:prstGeom prst="rect">
            <a:avLst/>
          </a:prstGeom>
          <a:noFill/>
          <a:ln>
            <a:noFill/>
          </a:ln>
        </p:spPr>
        <p:txBody>
          <a:bodyPr anchorCtr="0" anchor="t" bIns="0" lIns="0" spcFirstLastPara="1" rIns="0" wrap="square" tIns="13325">
            <a:spAutoFit/>
          </a:bodyPr>
          <a:lstStyle/>
          <a:p>
            <a:pPr indent="-342900" lvl="0" marL="355600" marR="5080" rtl="0" algn="l">
              <a:lnSpc>
                <a:spcPct val="100000"/>
              </a:lnSpc>
              <a:spcBef>
                <a:spcPts val="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Protecting what needs to be protected with the available  technologies!</a:t>
            </a:r>
            <a:endParaRPr sz="2600">
              <a:solidFill>
                <a:schemeClr val="dk1"/>
              </a:solidFill>
              <a:latin typeface="Carlito"/>
              <a:ea typeface="Carlito"/>
              <a:cs typeface="Carlito"/>
              <a:sym typeface="Carlito"/>
            </a:endParaRPr>
          </a:p>
          <a:p>
            <a:pPr indent="-342900" lvl="0" marL="355600" marR="0" rtl="0" algn="l">
              <a:lnSpc>
                <a:spcPct val="100000"/>
              </a:lnSpc>
              <a:spcBef>
                <a:spcPts val="625"/>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Access control is the  	of Information Security!</a:t>
            </a:r>
            <a:endParaRPr sz="2600">
              <a:solidFill>
                <a:schemeClr val="dk1"/>
              </a:solidFill>
              <a:latin typeface="Carlito"/>
              <a:ea typeface="Carlito"/>
              <a:cs typeface="Carlito"/>
              <a:sym typeface="Carlito"/>
            </a:endParaRPr>
          </a:p>
        </p:txBody>
      </p:sp>
      <p:pic>
        <p:nvPicPr>
          <p:cNvPr id="76" name="Google Shape;76;p2"/>
          <p:cNvPicPr preferRelativeResize="0"/>
          <p:nvPr/>
        </p:nvPicPr>
        <p:blipFill rotWithShape="1">
          <a:blip r:embed="rId3">
            <a:alphaModFix/>
          </a:blip>
          <a:srcRect b="0" l="0" r="0" t="0"/>
          <a:stretch/>
        </p:blipFill>
        <p:spPr>
          <a:xfrm>
            <a:off x="5605925" y="2614150"/>
            <a:ext cx="813400" cy="877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828800" y="609600"/>
            <a:ext cx="9067800" cy="1121461"/>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Adv/Disadv. Of  Attribute–Based Access Control</a:t>
            </a:r>
            <a:endParaRPr sz="3600"/>
          </a:p>
        </p:txBody>
      </p:sp>
      <p:sp>
        <p:nvSpPr>
          <p:cNvPr id="186" name="Google Shape;186;p20"/>
          <p:cNvSpPr txBox="1"/>
          <p:nvPr/>
        </p:nvSpPr>
        <p:spPr>
          <a:xfrm>
            <a:off x="1981200" y="1600200"/>
            <a:ext cx="8204673" cy="5293116"/>
          </a:xfrm>
          <a:prstGeom prst="rect">
            <a:avLst/>
          </a:prstGeom>
          <a:noFill/>
          <a:ln>
            <a:noFill/>
          </a:ln>
        </p:spPr>
        <p:txBody>
          <a:bodyPr anchorCtr="0" anchor="t" bIns="0" lIns="0" spcFirstLastPara="1" rIns="0" wrap="square" tIns="85725">
            <a:spAutoFit/>
          </a:bodyPr>
          <a:lstStyle/>
          <a:p>
            <a:pPr indent="0" lvl="0" marL="12700" marR="0" rtl="0" algn="l">
              <a:spcBef>
                <a:spcPts val="0"/>
              </a:spcBef>
              <a:spcAft>
                <a:spcPts val="0"/>
              </a:spcAft>
              <a:buNone/>
            </a:pPr>
            <a:r>
              <a:rPr lang="en-US" sz="2400">
                <a:solidFill>
                  <a:srgbClr val="FF0000"/>
                </a:solidFill>
                <a:latin typeface="Carlito"/>
                <a:ea typeface="Carlito"/>
                <a:cs typeface="Carlito"/>
                <a:sym typeface="Carlito"/>
              </a:rPr>
              <a:t>Advantages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Flexible to give permissions at the granular level conditions </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Scalable </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permissions can be granted in dynamic way, and also can be extended to external users</a:t>
            </a:r>
            <a:endParaRPr/>
          </a:p>
          <a:p>
            <a:pPr indent="0" lvl="0" marL="12700" marR="0" rtl="0" algn="l">
              <a:spcBef>
                <a:spcPts val="675"/>
              </a:spcBef>
              <a:spcAft>
                <a:spcPts val="0"/>
              </a:spcAft>
              <a:buNone/>
            </a:pPr>
            <a:r>
              <a:rPr lang="en-US" sz="2400">
                <a:solidFill>
                  <a:srgbClr val="FF0000"/>
                </a:solidFill>
                <a:latin typeface="Carlito"/>
                <a:ea typeface="Carlito"/>
                <a:cs typeface="Carlito"/>
                <a:sym typeface="Carlito"/>
              </a:rPr>
              <a:t>Disadvantages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Requires investment in infrastructure</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Need to manage policies separately and periodically update</a:t>
            </a:r>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Security Models</a:t>
            </a:r>
            <a:endParaRPr sz="3600"/>
          </a:p>
        </p:txBody>
      </p:sp>
      <p:sp>
        <p:nvSpPr>
          <p:cNvPr id="192" name="Google Shape;192;p21"/>
          <p:cNvSpPr txBox="1"/>
          <p:nvPr/>
        </p:nvSpPr>
        <p:spPr>
          <a:xfrm>
            <a:off x="1981200" y="1600200"/>
            <a:ext cx="8204673" cy="2997615"/>
          </a:xfrm>
          <a:prstGeom prst="rect">
            <a:avLst/>
          </a:prstGeom>
          <a:noFill/>
          <a:ln>
            <a:noFill/>
          </a:ln>
        </p:spPr>
        <p:txBody>
          <a:bodyPr anchorCtr="0" anchor="t" bIns="0" lIns="0" spcFirstLastPara="1" rIns="0" wrap="square" tIns="85725">
            <a:spAutoFit/>
          </a:bodyPr>
          <a:lstStyle/>
          <a:p>
            <a:pPr indent="-342900" lvl="0" marL="355600" marR="0" rtl="0" algn="l">
              <a:spcBef>
                <a:spcPts val="0"/>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Designing a secure system is a complex task</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State Machine model (state transition model to ensure that the system is secure at all time/in all states)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Bell-LaPadula Model</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Biba Model</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a:t>
            </a:r>
            <a:r>
              <a:rPr lang="en-US" sz="3600">
                <a:latin typeface="Carlito"/>
                <a:ea typeface="Carlito"/>
                <a:cs typeface="Carlito"/>
                <a:sym typeface="Carlito"/>
              </a:rPr>
              <a:t> Bell-LaPadula</a:t>
            </a:r>
            <a:r>
              <a:rPr lang="en-US" sz="3600"/>
              <a:t> Model</a:t>
            </a:r>
            <a:endParaRPr sz="3600"/>
          </a:p>
        </p:txBody>
      </p:sp>
      <p:sp>
        <p:nvSpPr>
          <p:cNvPr id="198" name="Google Shape;198;p22"/>
          <p:cNvSpPr txBox="1"/>
          <p:nvPr/>
        </p:nvSpPr>
        <p:spPr>
          <a:xfrm>
            <a:off x="1981200" y="1209720"/>
            <a:ext cx="8204673" cy="6401111"/>
          </a:xfrm>
          <a:prstGeom prst="rect">
            <a:avLst/>
          </a:prstGeom>
          <a:noFill/>
          <a:ln>
            <a:noFill/>
          </a:ln>
        </p:spPr>
        <p:txBody>
          <a:bodyPr anchorCtr="0" anchor="t" bIns="0" lIns="0" spcFirstLastPara="1" rIns="0" wrap="square" tIns="85725">
            <a:spAutoFit/>
          </a:bodyPr>
          <a:lstStyle/>
          <a:p>
            <a:pPr indent="-342900" lvl="0" marL="3556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This Model was invented by Scientists </a:t>
            </a:r>
            <a:r>
              <a:rPr b="1" lang="en-US" sz="2400">
                <a:solidFill>
                  <a:schemeClr val="dk1"/>
                </a:solidFill>
                <a:latin typeface="Calibri"/>
                <a:ea typeface="Calibri"/>
                <a:cs typeface="Calibri"/>
                <a:sym typeface="Calibri"/>
              </a:rPr>
              <a:t>David Elliot Bell </a:t>
            </a:r>
            <a:r>
              <a:rPr lang="en-US" sz="2400">
                <a:solidFill>
                  <a:schemeClr val="dk1"/>
                </a:solidFill>
                <a:latin typeface="Calibri"/>
                <a:ea typeface="Calibri"/>
                <a:cs typeface="Calibri"/>
                <a:sym typeface="Calibri"/>
              </a:rPr>
              <a:t>and </a:t>
            </a:r>
            <a:r>
              <a:rPr b="1" lang="en-US" sz="2400">
                <a:solidFill>
                  <a:schemeClr val="dk1"/>
                </a:solidFill>
                <a:latin typeface="Calibri"/>
                <a:ea typeface="Calibri"/>
                <a:cs typeface="Calibri"/>
                <a:sym typeface="Calibri"/>
              </a:rPr>
              <a:t>Leonard .J. LaPadula</a:t>
            </a:r>
            <a:r>
              <a:rPr lang="en-US" sz="2400">
                <a:solidFill>
                  <a:schemeClr val="dk1"/>
                </a:solidFill>
                <a:latin typeface="Calibri"/>
                <a:ea typeface="Calibri"/>
                <a:cs typeface="Calibri"/>
                <a:sym typeface="Calibri"/>
              </a:rPr>
              <a:t>.Thus this model is called the Bell-LaPadula Model. </a:t>
            </a:r>
            <a:endParaRPr sz="2400">
              <a:solidFill>
                <a:schemeClr val="dk1"/>
              </a:solidFill>
              <a:latin typeface="Calibri"/>
              <a:ea typeface="Calibri"/>
              <a:cs typeface="Calibri"/>
              <a:sym typeface="Calibri"/>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This is used to maintain the </a:t>
            </a:r>
            <a:r>
              <a:rPr b="1" lang="en-US" sz="2400">
                <a:solidFill>
                  <a:schemeClr val="dk1"/>
                </a:solidFill>
                <a:latin typeface="Calibri"/>
                <a:ea typeface="Calibri"/>
                <a:cs typeface="Calibri"/>
                <a:sym typeface="Calibri"/>
              </a:rPr>
              <a:t>Confidentiality </a:t>
            </a:r>
            <a:r>
              <a:rPr lang="en-US" sz="2400">
                <a:solidFill>
                  <a:schemeClr val="dk1"/>
                </a:solidFill>
                <a:latin typeface="Calibri"/>
                <a:ea typeface="Calibri"/>
                <a:cs typeface="Calibri"/>
                <a:sym typeface="Calibri"/>
              </a:rPr>
              <a:t>of Security. </a:t>
            </a:r>
            <a:endParaRPr sz="2400">
              <a:solidFill>
                <a:schemeClr val="dk1"/>
              </a:solidFill>
              <a:latin typeface="Carlito"/>
              <a:ea typeface="Carlito"/>
              <a:cs typeface="Carlito"/>
              <a:sym typeface="Carlito"/>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Is a state machine model which ensures confidentiality aspect of access control and was developed in 1970’s</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For the US military to avoid disclosure of sensitive information.</a:t>
            </a:r>
            <a:endParaRPr/>
          </a:p>
          <a:p>
            <a:pPr indent="-342900" lvl="0" marL="355600" marR="0" rtl="0" algn="l">
              <a:spcBef>
                <a:spcPts val="675"/>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Has four components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Subjects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Objects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Actions (r,w)</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Security levels (top secret, secret, confidential, sensitive and unclassified)</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a:t>
            </a:r>
            <a:r>
              <a:rPr lang="en-US" sz="3600">
                <a:latin typeface="Carlito"/>
                <a:ea typeface="Carlito"/>
                <a:cs typeface="Carlito"/>
                <a:sym typeface="Carlito"/>
              </a:rPr>
              <a:t> Bell-LaPadula</a:t>
            </a:r>
            <a:r>
              <a:rPr lang="en-US" sz="3600"/>
              <a:t> Model</a:t>
            </a:r>
            <a:endParaRPr sz="3600"/>
          </a:p>
        </p:txBody>
      </p:sp>
      <p:sp>
        <p:nvSpPr>
          <p:cNvPr id="204" name="Google Shape;204;p23"/>
          <p:cNvSpPr txBox="1"/>
          <p:nvPr/>
        </p:nvSpPr>
        <p:spPr>
          <a:xfrm>
            <a:off x="1981200" y="1600200"/>
            <a:ext cx="8204673" cy="4923784"/>
          </a:xfrm>
          <a:prstGeom prst="rect">
            <a:avLst/>
          </a:prstGeom>
          <a:noFill/>
          <a:ln>
            <a:noFill/>
          </a:ln>
        </p:spPr>
        <p:txBody>
          <a:bodyPr anchorCtr="0" anchor="t" bIns="0" lIns="0" spcFirstLastPara="1" rIns="0" wrap="square" tIns="85725">
            <a:spAutoFit/>
          </a:bodyPr>
          <a:lstStyle/>
          <a:p>
            <a:pPr indent="-342900" lvl="0" marL="355600" marR="0" rtl="0" algn="l">
              <a:spcBef>
                <a:spcPts val="0"/>
              </a:spcBef>
              <a:spcAft>
                <a:spcPts val="0"/>
              </a:spcAft>
              <a:buClr>
                <a:schemeClr val="dk1"/>
              </a:buClr>
              <a:buSzPts val="2400"/>
              <a:buFont typeface="Arial"/>
              <a:buChar char="•"/>
            </a:pPr>
            <a:r>
              <a:rPr lang="en-US" sz="2400">
                <a:solidFill>
                  <a:schemeClr val="dk1"/>
                </a:solidFill>
                <a:latin typeface="Carlito"/>
                <a:ea typeface="Carlito"/>
                <a:cs typeface="Carlito"/>
                <a:sym typeface="Carlito"/>
              </a:rPr>
              <a:t>Bell-LaPadula Model Rules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Simple Security Rule</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Star Property Rule</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Strong Star Property Rule</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Discretionary Security Property</a:t>
            </a:r>
            <a:endParaRPr/>
          </a:p>
          <a:p>
            <a:pPr indent="0" lvl="1" marL="469900" marR="0" rtl="0" algn="l">
              <a:spcBef>
                <a:spcPts val="675"/>
              </a:spcBef>
              <a:spcAft>
                <a:spcPts val="0"/>
              </a:spcAft>
              <a:buNone/>
            </a:pPr>
            <a:r>
              <a:t/>
            </a:r>
            <a:endParaRPr b="0" i="0" sz="2400" u="none" cap="none" strike="noStrike">
              <a:solidFill>
                <a:schemeClr val="dk1"/>
              </a:solidFill>
              <a:latin typeface="Carlito"/>
              <a:ea typeface="Carlito"/>
              <a:cs typeface="Carlito"/>
              <a:sym typeface="Carlito"/>
            </a:endParaRPr>
          </a:p>
          <a:p>
            <a:pPr indent="0" lvl="1" marL="469900" marR="0" rtl="0" algn="l">
              <a:spcBef>
                <a:spcPts val="675"/>
              </a:spcBef>
              <a:spcAft>
                <a:spcPts val="0"/>
              </a:spcAft>
              <a:buNone/>
            </a:pPr>
            <a:r>
              <a:t/>
            </a:r>
            <a:endParaRPr b="0" i="0" sz="2400" u="none" cap="none" strike="noStrike">
              <a:solidFill>
                <a:schemeClr val="dk1"/>
              </a:solidFill>
              <a:latin typeface="Carlito"/>
              <a:ea typeface="Carlito"/>
              <a:cs typeface="Carlito"/>
              <a:sym typeface="Carlito"/>
            </a:endParaRPr>
          </a:p>
          <a:p>
            <a:pPr indent="-190500" lvl="1" marL="812800" marR="0" rtl="0" algn="l">
              <a:spcBef>
                <a:spcPts val="675"/>
              </a:spcBef>
              <a:spcAft>
                <a:spcPts val="0"/>
              </a:spcAft>
              <a:buClr>
                <a:schemeClr val="dk1"/>
              </a:buClr>
              <a:buSzPts val="2400"/>
              <a:buFont typeface="Arial"/>
              <a:buNone/>
            </a:pPr>
            <a:r>
              <a:t/>
            </a:r>
            <a:endParaRPr b="0" i="0" sz="2400" u="none" cap="none" strike="noStrike">
              <a:solidFill>
                <a:schemeClr val="dk1"/>
              </a:solidFill>
              <a:latin typeface="Carlito"/>
              <a:ea typeface="Carlito"/>
              <a:cs typeface="Carlito"/>
              <a:sym typeface="Carlito"/>
            </a:endParaRPr>
          </a:p>
          <a:p>
            <a:pPr indent="-190500" lvl="1" marL="812800" marR="0" rtl="0" algn="l">
              <a:spcBef>
                <a:spcPts val="675"/>
              </a:spcBef>
              <a:spcAft>
                <a:spcPts val="0"/>
              </a:spcAft>
              <a:buClr>
                <a:schemeClr val="dk1"/>
              </a:buClr>
              <a:buSzPts val="2400"/>
              <a:buFont typeface="Arial"/>
              <a:buNone/>
            </a:pPr>
            <a:r>
              <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a:t>
            </a:r>
            <a:r>
              <a:rPr lang="en-US" sz="3600">
                <a:latin typeface="Carlito"/>
                <a:ea typeface="Carlito"/>
                <a:cs typeface="Carlito"/>
                <a:sym typeface="Carlito"/>
              </a:rPr>
              <a:t> Bell-LaPadula</a:t>
            </a:r>
            <a:r>
              <a:rPr lang="en-US" sz="3600"/>
              <a:t> Model</a:t>
            </a:r>
            <a:endParaRPr sz="3600"/>
          </a:p>
        </p:txBody>
      </p:sp>
      <p:sp>
        <p:nvSpPr>
          <p:cNvPr id="210" name="Google Shape;210;p24"/>
          <p:cNvSpPr txBox="1"/>
          <p:nvPr/>
        </p:nvSpPr>
        <p:spPr>
          <a:xfrm>
            <a:off x="1981200" y="1349494"/>
            <a:ext cx="8204673" cy="2538515"/>
          </a:xfrm>
          <a:prstGeom prst="rect">
            <a:avLst/>
          </a:prstGeom>
          <a:noFill/>
          <a:ln>
            <a:noFill/>
          </a:ln>
        </p:spPr>
        <p:txBody>
          <a:bodyPr anchorCtr="0" anchor="t" bIns="0" lIns="0" spcFirstLastPara="1" rIns="0" wrap="square" tIns="85725">
            <a:spAutoFit/>
          </a:bodyPr>
          <a:lstStyle/>
          <a:p>
            <a:pPr indent="-342900" lvl="1" marL="8128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Simple Security Rule</a:t>
            </a:r>
            <a:endParaRPr/>
          </a:p>
          <a:p>
            <a:pPr indent="-342900" lvl="2" marL="12700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A subject cannot read an object at a higher security level than itself</a:t>
            </a:r>
            <a:endParaRPr/>
          </a:p>
          <a:p>
            <a:pPr indent="-190500" lvl="1" marL="812800" marR="0" rtl="0" algn="l">
              <a:spcBef>
                <a:spcPts val="675"/>
              </a:spcBef>
              <a:spcAft>
                <a:spcPts val="0"/>
              </a:spcAft>
              <a:buClr>
                <a:schemeClr val="dk1"/>
              </a:buClr>
              <a:buSzPts val="2400"/>
              <a:buFont typeface="Arial"/>
              <a:buNone/>
            </a:pPr>
            <a:r>
              <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pic>
        <p:nvPicPr>
          <p:cNvPr id="211" name="Google Shape;211;p24"/>
          <p:cNvPicPr preferRelativeResize="0"/>
          <p:nvPr/>
        </p:nvPicPr>
        <p:blipFill rotWithShape="1">
          <a:blip r:embed="rId3">
            <a:alphaModFix/>
          </a:blip>
          <a:srcRect b="0" l="0" r="0" t="0"/>
          <a:stretch/>
        </p:blipFill>
        <p:spPr>
          <a:xfrm>
            <a:off x="5257800" y="2618752"/>
            <a:ext cx="6695283" cy="388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a:t>
            </a:r>
            <a:r>
              <a:rPr lang="en-US" sz="3600">
                <a:latin typeface="Carlito"/>
                <a:ea typeface="Carlito"/>
                <a:cs typeface="Carlito"/>
                <a:sym typeface="Carlito"/>
              </a:rPr>
              <a:t> Bell-LaPadula</a:t>
            </a:r>
            <a:r>
              <a:rPr lang="en-US" sz="3600"/>
              <a:t> Model</a:t>
            </a:r>
            <a:endParaRPr sz="3600"/>
          </a:p>
        </p:txBody>
      </p:sp>
      <p:sp>
        <p:nvSpPr>
          <p:cNvPr id="217" name="Google Shape;217;p25"/>
          <p:cNvSpPr txBox="1"/>
          <p:nvPr/>
        </p:nvSpPr>
        <p:spPr>
          <a:xfrm>
            <a:off x="1981200" y="1349494"/>
            <a:ext cx="8204673" cy="2538515"/>
          </a:xfrm>
          <a:prstGeom prst="rect">
            <a:avLst/>
          </a:prstGeom>
          <a:noFill/>
          <a:ln>
            <a:noFill/>
          </a:ln>
        </p:spPr>
        <p:txBody>
          <a:bodyPr anchorCtr="0" anchor="t" bIns="0" lIns="0" spcFirstLastPara="1" rIns="0" wrap="square" tIns="85725">
            <a:spAutoFit/>
          </a:bodyPr>
          <a:lstStyle/>
          <a:p>
            <a:pPr indent="-342900" lvl="1" marL="8128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Star Property Rule</a:t>
            </a:r>
            <a:endParaRPr/>
          </a:p>
          <a:p>
            <a:pPr indent="-342900" lvl="2" marL="12700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A subject cannot write to an object at a lower security level than itself</a:t>
            </a:r>
            <a:endParaRPr/>
          </a:p>
          <a:p>
            <a:pPr indent="-190500" lvl="1" marL="812800" marR="0" rtl="0" algn="l">
              <a:spcBef>
                <a:spcPts val="675"/>
              </a:spcBef>
              <a:spcAft>
                <a:spcPts val="0"/>
              </a:spcAft>
              <a:buClr>
                <a:schemeClr val="dk1"/>
              </a:buClr>
              <a:buSzPts val="2400"/>
              <a:buFont typeface="Arial"/>
              <a:buNone/>
            </a:pPr>
            <a:r>
              <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pic>
        <p:nvPicPr>
          <p:cNvPr id="218" name="Google Shape;218;p25"/>
          <p:cNvPicPr preferRelativeResize="0"/>
          <p:nvPr/>
        </p:nvPicPr>
        <p:blipFill rotWithShape="1">
          <a:blip r:embed="rId3">
            <a:alphaModFix/>
          </a:blip>
          <a:srcRect b="0" l="0" r="0" t="0"/>
          <a:stretch/>
        </p:blipFill>
        <p:spPr>
          <a:xfrm>
            <a:off x="5257800" y="2438400"/>
            <a:ext cx="6644298" cy="403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a:t>
            </a:r>
            <a:r>
              <a:rPr lang="en-US" sz="3600">
                <a:latin typeface="Carlito"/>
                <a:ea typeface="Carlito"/>
                <a:cs typeface="Carlito"/>
                <a:sym typeface="Carlito"/>
              </a:rPr>
              <a:t> Bell-LaPadula</a:t>
            </a:r>
            <a:r>
              <a:rPr lang="en-US" sz="3600"/>
              <a:t> Model</a:t>
            </a:r>
            <a:endParaRPr sz="3600"/>
          </a:p>
        </p:txBody>
      </p:sp>
      <p:sp>
        <p:nvSpPr>
          <p:cNvPr id="224" name="Google Shape;224;p26"/>
          <p:cNvSpPr txBox="1"/>
          <p:nvPr/>
        </p:nvSpPr>
        <p:spPr>
          <a:xfrm>
            <a:off x="1676400" y="1177063"/>
            <a:ext cx="8204673" cy="2079415"/>
          </a:xfrm>
          <a:prstGeom prst="rect">
            <a:avLst/>
          </a:prstGeom>
          <a:noFill/>
          <a:ln>
            <a:noFill/>
          </a:ln>
        </p:spPr>
        <p:txBody>
          <a:bodyPr anchorCtr="0" anchor="t" bIns="0" lIns="0" spcFirstLastPara="1" rIns="0" wrap="square" tIns="85725">
            <a:spAutoFit/>
          </a:bodyPr>
          <a:lstStyle/>
          <a:p>
            <a:pPr indent="-342900" lvl="1" marL="8128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Strong Star Property Rule</a:t>
            </a:r>
            <a:endParaRPr/>
          </a:p>
          <a:p>
            <a:pPr indent="-342900" lvl="2" marL="12700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A subject can only read and write to an object at a the same security level as itself.</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pic>
        <p:nvPicPr>
          <p:cNvPr id="225" name="Google Shape;225;p26"/>
          <p:cNvPicPr preferRelativeResize="0"/>
          <p:nvPr/>
        </p:nvPicPr>
        <p:blipFill rotWithShape="1">
          <a:blip r:embed="rId3">
            <a:alphaModFix/>
          </a:blip>
          <a:srcRect b="0" l="0" r="0" t="0"/>
          <a:stretch/>
        </p:blipFill>
        <p:spPr>
          <a:xfrm>
            <a:off x="4800600" y="2743200"/>
            <a:ext cx="7104411" cy="37578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4168266" y="2146554"/>
            <a:ext cx="3855466"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231" name="Google Shape;231;p27"/>
          <p:cNvPicPr preferRelativeResize="0"/>
          <p:nvPr/>
        </p:nvPicPr>
        <p:blipFill rotWithShape="1">
          <a:blip r:embed="rId3">
            <a:alphaModFix/>
          </a:blip>
          <a:srcRect b="0" l="0" r="0" t="0"/>
          <a:stretch/>
        </p:blipFill>
        <p:spPr>
          <a:xfrm>
            <a:off x="2362200" y="1295400"/>
            <a:ext cx="8572500" cy="4810125"/>
          </a:xfrm>
          <a:prstGeom prst="rect">
            <a:avLst/>
          </a:prstGeom>
          <a:noFill/>
          <a:ln>
            <a:noFill/>
          </a:ln>
        </p:spPr>
      </p:pic>
      <p:sp>
        <p:nvSpPr>
          <p:cNvPr id="232" name="Google Shape;232;p27"/>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p>
            <a:pPr indent="0" lvl="0" marL="12700" rtl="0" algn="l">
              <a:lnSpc>
                <a:spcPct val="103636"/>
              </a:lnSpc>
              <a:spcBef>
                <a:spcPts val="0"/>
              </a:spcBef>
              <a:spcAft>
                <a:spcPts val="0"/>
              </a:spcAft>
              <a:buNone/>
            </a:pPr>
            <a:r>
              <a:t/>
            </a:r>
            <a:endParaRPr/>
          </a:p>
        </p:txBody>
      </p:sp>
      <p:sp>
        <p:nvSpPr>
          <p:cNvPr id="233" name="Google Shape;233;p27"/>
          <p:cNvSpPr txBox="1"/>
          <p:nvPr/>
        </p:nvSpPr>
        <p:spPr>
          <a:xfrm>
            <a:off x="1288324" y="439057"/>
            <a:ext cx="9067800" cy="567463"/>
          </a:xfrm>
          <a:prstGeom prst="rect">
            <a:avLst/>
          </a:prstGeom>
          <a:noFill/>
          <a:ln>
            <a:noFill/>
          </a:ln>
        </p:spPr>
        <p:txBody>
          <a:bodyPr anchorCtr="0" anchor="t" bIns="0" lIns="0" spcFirstLastPara="1" rIns="0" wrap="square" tIns="13325">
            <a:spAutoFit/>
          </a:bodyPr>
          <a:lstStyle/>
          <a:p>
            <a:pPr indent="0" lvl="0" marL="12700" marR="0" rtl="0" algn="l">
              <a:spcBef>
                <a:spcPts val="0"/>
              </a:spcBef>
              <a:spcAft>
                <a:spcPts val="0"/>
              </a:spcAft>
              <a:buNone/>
            </a:pPr>
            <a:r>
              <a:rPr b="0" i="0" lang="en-US" sz="3600">
                <a:solidFill>
                  <a:srgbClr val="EB8F21"/>
                </a:solidFill>
                <a:latin typeface="Arial"/>
                <a:ea typeface="Arial"/>
                <a:cs typeface="Arial"/>
                <a:sym typeface="Arial"/>
              </a:rPr>
              <a:t>		</a:t>
            </a:r>
            <a:r>
              <a:rPr b="0" i="0" lang="en-US" sz="3600">
                <a:solidFill>
                  <a:srgbClr val="EB8F21"/>
                </a:solidFill>
                <a:latin typeface="Carlito"/>
                <a:ea typeface="Carlito"/>
                <a:cs typeface="Carlito"/>
                <a:sym typeface="Carlito"/>
              </a:rPr>
              <a:t> Bell-LaPadula</a:t>
            </a:r>
            <a:r>
              <a:rPr b="0" i="0" lang="en-US" sz="3600">
                <a:solidFill>
                  <a:srgbClr val="EB8F21"/>
                </a:solidFill>
                <a:latin typeface="Arial"/>
                <a:ea typeface="Arial"/>
                <a:cs typeface="Arial"/>
                <a:sym typeface="Arial"/>
              </a:rPr>
              <a:t> Model</a:t>
            </a:r>
            <a:endParaRPr b="0" i="0" sz="3600">
              <a:solidFill>
                <a:srgbClr val="EB8F2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p>
            <a:pPr indent="0" lvl="0" marL="12700" rtl="0" algn="l">
              <a:lnSpc>
                <a:spcPct val="103636"/>
              </a:lnSpc>
              <a:spcBef>
                <a:spcPts val="0"/>
              </a:spcBef>
              <a:spcAft>
                <a:spcPts val="0"/>
              </a:spcAft>
              <a:buNone/>
            </a:pPr>
            <a:r>
              <a:t/>
            </a:r>
            <a:endParaRPr/>
          </a:p>
        </p:txBody>
      </p:sp>
      <p:sp>
        <p:nvSpPr>
          <p:cNvPr id="239" name="Google Shape;239;p28"/>
          <p:cNvSpPr txBox="1"/>
          <p:nvPr>
            <p:ph idx="1" type="body"/>
          </p:nvPr>
        </p:nvSpPr>
        <p:spPr>
          <a:xfrm>
            <a:off x="1524000" y="1228220"/>
            <a:ext cx="10439400" cy="4616648"/>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242424"/>
              </a:buClr>
              <a:buSzPts val="2400"/>
              <a:buFont typeface="Arial"/>
              <a:buNone/>
            </a:pPr>
            <a:r>
              <a:rPr b="1" i="0" lang="en-US" sz="2400" u="none" cap="none" strike="noStrike">
                <a:solidFill>
                  <a:srgbClr val="242424"/>
                </a:solidFill>
                <a:latin typeface="Arial"/>
                <a:ea typeface="Arial"/>
                <a:cs typeface="Arial"/>
                <a:sym typeface="Arial"/>
              </a:rPr>
              <a:t>An example of Bell-LaPadula Model</a:t>
            </a:r>
            <a:endParaRPr/>
          </a:p>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rgbClr val="242424"/>
              </a:solidFill>
              <a:latin typeface="Arial"/>
              <a:ea typeface="Arial"/>
              <a:cs typeface="Arial"/>
              <a:sym typeface="Arial"/>
            </a:endParaRPr>
          </a:p>
          <a:p>
            <a:pPr indent="0" lvl="0" marL="0" marR="0" rtl="0" algn="l">
              <a:lnSpc>
                <a:spcPct val="100000"/>
              </a:lnSpc>
              <a:spcBef>
                <a:spcPts val="0"/>
              </a:spcBef>
              <a:spcAft>
                <a:spcPts val="0"/>
              </a:spcAft>
              <a:buClr>
                <a:srgbClr val="242424"/>
              </a:buClr>
              <a:buSzPts val="2400"/>
              <a:buFont typeface="Arial"/>
              <a:buNone/>
            </a:pPr>
            <a:r>
              <a:rPr b="0" i="0" lang="en-US" sz="2400" u="none" cap="none" strike="noStrike">
                <a:solidFill>
                  <a:srgbClr val="242424"/>
                </a:solidFill>
                <a:latin typeface="Arial"/>
                <a:ea typeface="Arial"/>
                <a:cs typeface="Arial"/>
                <a:sym typeface="Arial"/>
              </a:rPr>
              <a:t>TOP SECRET (TS): Lucy, Doc 1</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242424"/>
              </a:buClr>
              <a:buSzPts val="2400"/>
              <a:buFont typeface="Arial"/>
              <a:buNone/>
            </a:pPr>
            <a:r>
              <a:rPr b="0" i="0" lang="en-US" sz="2400" u="none" cap="none" strike="noStrike">
                <a:solidFill>
                  <a:srgbClr val="242424"/>
                </a:solidFill>
                <a:latin typeface="Arial"/>
                <a:ea typeface="Arial"/>
                <a:cs typeface="Arial"/>
                <a:sym typeface="Arial"/>
              </a:rPr>
              <a:t>SECRET (S): John, Doc 2</a:t>
            </a:r>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rgbClr val="242424"/>
              </a:buClr>
              <a:buSzPts val="2400"/>
              <a:buFont typeface="Arial"/>
              <a:buChar char="•"/>
            </a:pPr>
            <a:r>
              <a:rPr b="0" i="0" lang="en-US" sz="2400" u="none" cap="none" strike="noStrike">
                <a:solidFill>
                  <a:srgbClr val="242424"/>
                </a:solidFill>
                <a:latin typeface="Arial"/>
                <a:ea typeface="Arial"/>
                <a:cs typeface="Arial"/>
                <a:sym typeface="Arial"/>
              </a:rPr>
              <a:t>Lucy can read Doc 1 and Doc 2; Lucy can write Doc 1;</a:t>
            </a:r>
            <a:endParaRPr/>
          </a:p>
          <a:p>
            <a:pPr indent="-152400" lvl="0" marL="0" marR="0" rtl="0" algn="l">
              <a:lnSpc>
                <a:spcPct val="100000"/>
              </a:lnSpc>
              <a:spcBef>
                <a:spcPts val="0"/>
              </a:spcBef>
              <a:spcAft>
                <a:spcPts val="0"/>
              </a:spcAft>
              <a:buClr>
                <a:srgbClr val="242424"/>
              </a:buClr>
              <a:buSzPts val="2400"/>
              <a:buFont typeface="Arial"/>
              <a:buChar char="•"/>
            </a:pPr>
            <a:r>
              <a:rPr b="0" i="0" lang="en-US" sz="2400" u="none" cap="none" strike="noStrike">
                <a:solidFill>
                  <a:srgbClr val="242424"/>
                </a:solidFill>
                <a:latin typeface="Arial"/>
                <a:ea typeface="Arial"/>
                <a:cs typeface="Arial"/>
                <a:sym typeface="Arial"/>
              </a:rPr>
              <a:t>Lucy </a:t>
            </a:r>
            <a:r>
              <a:rPr b="1" i="0" lang="en-US" sz="2400" u="none" cap="none" strike="noStrike">
                <a:solidFill>
                  <a:srgbClr val="242424"/>
                </a:solidFill>
                <a:latin typeface="Arial"/>
                <a:ea typeface="Arial"/>
                <a:cs typeface="Arial"/>
                <a:sym typeface="Arial"/>
              </a:rPr>
              <a:t>cannot</a:t>
            </a:r>
            <a:r>
              <a:rPr b="0" i="0" lang="en-US" sz="2400" u="none" cap="none" strike="noStrike">
                <a:solidFill>
                  <a:srgbClr val="242424"/>
                </a:solidFill>
                <a:latin typeface="Arial"/>
                <a:ea typeface="Arial"/>
                <a:cs typeface="Arial"/>
                <a:sym typeface="Arial"/>
              </a:rPr>
              <a:t> write Doc 2</a:t>
            </a:r>
            <a:endParaRPr b="0" i="0" sz="1600" u="none" cap="none" strike="noStrike">
              <a:solidFill>
                <a:schemeClr val="dk1"/>
              </a:solidFill>
              <a:latin typeface="Content"/>
              <a:ea typeface="Content"/>
              <a:cs typeface="Content"/>
              <a:sym typeface="Content"/>
            </a:endParaRPr>
          </a:p>
          <a:p>
            <a:pPr indent="0" lvl="0" marL="0" marR="0" rtl="0" algn="l">
              <a:lnSpc>
                <a:spcPct val="100000"/>
              </a:lnSpc>
              <a:spcBef>
                <a:spcPts val="0"/>
              </a:spcBef>
              <a:spcAft>
                <a:spcPts val="0"/>
              </a:spcAft>
              <a:buClr>
                <a:srgbClr val="242424"/>
              </a:buClr>
              <a:buSzPts val="2400"/>
              <a:buFont typeface="Arial"/>
              <a:buNone/>
            </a:pPr>
            <a:r>
              <a:rPr b="0" i="1" lang="en-US" sz="2400" u="none" cap="none" strike="noStrike">
                <a:solidFill>
                  <a:srgbClr val="242424"/>
                </a:solidFill>
                <a:latin typeface="Arial"/>
                <a:ea typeface="Arial"/>
                <a:cs typeface="Arial"/>
                <a:sym typeface="Arial"/>
              </a:rPr>
              <a:t>If Lucy can write Doc 2, she can copy the Doc 1 information into Doc 2, then John can read the unauthorised information</a:t>
            </a:r>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rgbClr val="242424"/>
              </a:buClr>
              <a:buSzPts val="2400"/>
              <a:buFont typeface="Arial"/>
              <a:buChar char="•"/>
            </a:pPr>
            <a:r>
              <a:rPr b="0" i="0" lang="en-US" sz="2400" u="none" cap="none" strike="noStrike">
                <a:solidFill>
                  <a:srgbClr val="242424"/>
                </a:solidFill>
                <a:latin typeface="Arial"/>
                <a:ea typeface="Arial"/>
                <a:cs typeface="Arial"/>
                <a:sym typeface="Arial"/>
              </a:rPr>
              <a:t>John can write Doc 1 and Doc 2; John can read Doc 2</a:t>
            </a:r>
            <a:endParaRPr/>
          </a:p>
          <a:p>
            <a:pPr indent="-152400" lvl="0" marL="0" marR="0" rtl="0" algn="l">
              <a:lnSpc>
                <a:spcPct val="100000"/>
              </a:lnSpc>
              <a:spcBef>
                <a:spcPts val="0"/>
              </a:spcBef>
              <a:spcAft>
                <a:spcPts val="0"/>
              </a:spcAft>
              <a:buClr>
                <a:srgbClr val="242424"/>
              </a:buClr>
              <a:buSzPts val="2400"/>
              <a:buFont typeface="Arial"/>
              <a:buChar char="•"/>
            </a:pPr>
            <a:r>
              <a:rPr b="0" i="0" lang="en-US" sz="2400" u="none" cap="none" strike="noStrike">
                <a:solidFill>
                  <a:srgbClr val="242424"/>
                </a:solidFill>
                <a:latin typeface="Arial"/>
                <a:ea typeface="Arial"/>
                <a:cs typeface="Arial"/>
                <a:sym typeface="Arial"/>
              </a:rPr>
              <a:t>John </a:t>
            </a:r>
            <a:r>
              <a:rPr b="1" i="0" lang="en-US" sz="2400" u="none" cap="none" strike="noStrike">
                <a:solidFill>
                  <a:srgbClr val="242424"/>
                </a:solidFill>
                <a:latin typeface="Arial"/>
                <a:ea typeface="Arial"/>
                <a:cs typeface="Arial"/>
                <a:sym typeface="Arial"/>
              </a:rPr>
              <a:t>cannot</a:t>
            </a:r>
            <a:r>
              <a:rPr b="0" i="0" lang="en-US" sz="2400" u="none" cap="none" strike="noStrike">
                <a:solidFill>
                  <a:srgbClr val="242424"/>
                </a:solidFill>
                <a:latin typeface="Arial"/>
                <a:ea typeface="Arial"/>
                <a:cs typeface="Arial"/>
                <a:sym typeface="Arial"/>
              </a:rPr>
              <a:t> read Doc 1</a:t>
            </a:r>
            <a:endParaRPr b="0" i="0" sz="1600" u="none" cap="none" strike="noStrike">
              <a:solidFill>
                <a:schemeClr val="dk1"/>
              </a:solidFill>
              <a:latin typeface="Content"/>
              <a:ea typeface="Content"/>
              <a:cs typeface="Content"/>
              <a:sym typeface="Content"/>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idx="1" type="body"/>
          </p:nvPr>
        </p:nvSpPr>
        <p:spPr>
          <a:xfrm>
            <a:off x="1752600" y="685800"/>
            <a:ext cx="10562335" cy="594008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a:t>The Bell-LaPadula Model: Confidentiality Policy</a:t>
            </a:r>
            <a:endParaRPr/>
          </a:p>
          <a:p>
            <a:pPr indent="0" lvl="0" marL="0" rtl="0" algn="l">
              <a:spcBef>
                <a:spcPts val="0"/>
              </a:spcBef>
              <a:spcAft>
                <a:spcPts val="0"/>
              </a:spcAft>
              <a:buNone/>
            </a:pPr>
            <a:r>
              <a:rPr b="1" lang="en-US"/>
              <a:t>Essentials</a:t>
            </a:r>
            <a:endParaRPr/>
          </a:p>
          <a:p>
            <a:pPr indent="0" lvl="0" marL="0" rtl="0" algn="l">
              <a:spcBef>
                <a:spcPts val="0"/>
              </a:spcBef>
              <a:spcAft>
                <a:spcPts val="0"/>
              </a:spcAft>
              <a:buNone/>
            </a:pPr>
            <a:r>
              <a:t/>
            </a:r>
            <a:endParaRPr b="1"/>
          </a:p>
          <a:p>
            <a:pPr indent="-457200" lvl="0" marL="457200" rtl="0" algn="l">
              <a:spcBef>
                <a:spcPts val="0"/>
              </a:spcBef>
              <a:spcAft>
                <a:spcPts val="0"/>
              </a:spcAft>
              <a:buClr>
                <a:schemeClr val="dk1"/>
              </a:buClr>
              <a:buSzPts val="2000"/>
              <a:buFont typeface="Arial"/>
              <a:buChar char="•"/>
            </a:pPr>
            <a:r>
              <a:rPr lang="en-US" sz="2000"/>
              <a:t>Term “classification”: A subject has a security clearance; An object has a security classification.</a:t>
            </a:r>
            <a:endParaRPr/>
          </a:p>
          <a:p>
            <a:pPr indent="-457200" lvl="0" marL="457200" rtl="0" algn="l">
              <a:spcBef>
                <a:spcPts val="0"/>
              </a:spcBef>
              <a:spcAft>
                <a:spcPts val="0"/>
              </a:spcAft>
              <a:buClr>
                <a:schemeClr val="dk1"/>
              </a:buClr>
              <a:buSzPts val="2000"/>
              <a:buFont typeface="Arial"/>
              <a:buChar char="•"/>
            </a:pPr>
            <a:r>
              <a:rPr lang="en-US" sz="2000"/>
              <a:t>The higher the “level” of security clearance, the more sensitive the information</a:t>
            </a:r>
            <a:endParaRPr/>
          </a:p>
          <a:p>
            <a:pPr indent="0" lvl="0" marL="0" rtl="0" algn="l">
              <a:spcBef>
                <a:spcPts val="0"/>
              </a:spcBef>
              <a:spcAft>
                <a:spcPts val="0"/>
              </a:spcAft>
              <a:buNone/>
            </a:pPr>
            <a:r>
              <a:rPr b="1" lang="en-US"/>
              <a:t>Policies</a:t>
            </a:r>
            <a:endParaRPr/>
          </a:p>
          <a:p>
            <a:pPr indent="0" lvl="0" marL="0" rtl="0" algn="l">
              <a:spcBef>
                <a:spcPts val="0"/>
              </a:spcBef>
              <a:spcAft>
                <a:spcPts val="0"/>
              </a:spcAft>
              <a:buNone/>
            </a:pPr>
            <a:r>
              <a:rPr b="1" lang="en-US"/>
              <a:t>Simple Security Condition (No Reads Up)</a:t>
            </a:r>
            <a:endParaRPr/>
          </a:p>
          <a:p>
            <a:pPr indent="0" lvl="1" marL="457200" rtl="0" algn="l">
              <a:spcBef>
                <a:spcPts val="0"/>
              </a:spcBef>
              <a:spcAft>
                <a:spcPts val="0"/>
              </a:spcAft>
              <a:buNone/>
            </a:pPr>
            <a:r>
              <a:rPr lang="en-US" sz="2400">
                <a:solidFill>
                  <a:schemeClr val="dk2"/>
                </a:solidFill>
              </a:rPr>
              <a:t>Subject can read object when (&amp;):</a:t>
            </a:r>
            <a:endParaRPr/>
          </a:p>
          <a:p>
            <a:pPr indent="0" lvl="1" marL="457200" rtl="0" algn="l">
              <a:spcBef>
                <a:spcPts val="0"/>
              </a:spcBef>
              <a:spcAft>
                <a:spcPts val="0"/>
              </a:spcAft>
              <a:buNone/>
            </a:pPr>
            <a:r>
              <a:rPr lang="en-US" sz="2400">
                <a:solidFill>
                  <a:schemeClr val="dk2"/>
                </a:solidFill>
              </a:rPr>
              <a:t>Subject’s Level &gt;= Object’s Level</a:t>
            </a:r>
            <a:endParaRPr/>
          </a:p>
          <a:p>
            <a:pPr indent="0" lvl="1" marL="457200" rtl="0" algn="l">
              <a:spcBef>
                <a:spcPts val="0"/>
              </a:spcBef>
              <a:spcAft>
                <a:spcPts val="0"/>
              </a:spcAft>
              <a:buNone/>
            </a:pPr>
            <a:r>
              <a:rPr lang="en-US" sz="2400">
                <a:solidFill>
                  <a:schemeClr val="dk2"/>
                </a:solidFill>
              </a:rPr>
              <a:t>Subject has discretionary read access to Object</a:t>
            </a:r>
            <a:endParaRPr/>
          </a:p>
          <a:p>
            <a:pPr indent="0" lvl="0" marL="0" rtl="0" algn="l">
              <a:spcBef>
                <a:spcPts val="0"/>
              </a:spcBef>
              <a:spcAft>
                <a:spcPts val="0"/>
              </a:spcAft>
              <a:buNone/>
            </a:pPr>
            <a:r>
              <a:rPr b="1" lang="en-US"/>
              <a:t>Property (Star Property) (No Writes Down)</a:t>
            </a:r>
            <a:endParaRPr/>
          </a:p>
          <a:p>
            <a:pPr indent="0" lvl="1" marL="457200" rtl="0" algn="l">
              <a:spcBef>
                <a:spcPts val="0"/>
              </a:spcBef>
              <a:spcAft>
                <a:spcPts val="0"/>
              </a:spcAft>
              <a:buNone/>
            </a:pPr>
            <a:r>
              <a:rPr lang="en-US" sz="2400">
                <a:solidFill>
                  <a:schemeClr val="dk2"/>
                </a:solidFill>
              </a:rPr>
              <a:t>Subject can write object when (&amp;):</a:t>
            </a:r>
            <a:endParaRPr/>
          </a:p>
          <a:p>
            <a:pPr indent="0" lvl="1" marL="457200" rtl="0" algn="l">
              <a:spcBef>
                <a:spcPts val="0"/>
              </a:spcBef>
              <a:spcAft>
                <a:spcPts val="0"/>
              </a:spcAft>
              <a:buNone/>
            </a:pPr>
            <a:r>
              <a:rPr lang="en-US" sz="2400">
                <a:solidFill>
                  <a:schemeClr val="dk2"/>
                </a:solidFill>
              </a:rPr>
              <a:t>Subject’s Level &lt;= Object’s Level</a:t>
            </a:r>
            <a:endParaRPr/>
          </a:p>
          <a:p>
            <a:pPr indent="0" lvl="1" marL="457200" rtl="0" algn="l">
              <a:spcBef>
                <a:spcPts val="0"/>
              </a:spcBef>
              <a:spcAft>
                <a:spcPts val="0"/>
              </a:spcAft>
              <a:buNone/>
            </a:pPr>
            <a:r>
              <a:rPr lang="en-US" sz="2400">
                <a:solidFill>
                  <a:schemeClr val="dk2"/>
                </a:solidFill>
              </a:rPr>
              <a:t>Subjects has discretionary write access to Object</a:t>
            </a:r>
            <a:endParaRPr/>
          </a:p>
          <a:p>
            <a:pPr indent="0" lvl="0" marL="0" rtl="0" algn="l">
              <a:spcBef>
                <a:spcPts val="0"/>
              </a:spcBef>
              <a:spcAft>
                <a:spcPts val="0"/>
              </a:spcAft>
              <a:buNone/>
            </a:pPr>
            <a:r>
              <a:t/>
            </a:r>
            <a:endParaRPr/>
          </a:p>
        </p:txBody>
      </p:sp>
      <p:sp>
        <p:nvSpPr>
          <p:cNvPr id="245" name="Google Shape;245;p29"/>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p>
            <a:pPr indent="0" lvl="0" marL="12700" rtl="0" algn="l">
              <a:lnSpc>
                <a:spcPct val="103636"/>
              </a:lnSpc>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
          <p:cNvSpPr txBox="1"/>
          <p:nvPr>
            <p:ph type="title"/>
          </p:nvPr>
        </p:nvSpPr>
        <p:spPr>
          <a:xfrm>
            <a:off x="3053332" y="563702"/>
            <a:ext cx="8300467"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Access Control</a:t>
            </a:r>
            <a:endParaRPr/>
          </a:p>
        </p:txBody>
      </p:sp>
      <p:sp>
        <p:nvSpPr>
          <p:cNvPr id="82" name="Google Shape;82;p3"/>
          <p:cNvSpPr/>
          <p:nvPr/>
        </p:nvSpPr>
        <p:spPr>
          <a:xfrm>
            <a:off x="2667000" y="1676400"/>
            <a:ext cx="7288993" cy="40542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a:t>
            </a:r>
            <a:r>
              <a:rPr lang="en-US" sz="3600">
                <a:latin typeface="Carlito"/>
                <a:ea typeface="Carlito"/>
                <a:cs typeface="Carlito"/>
                <a:sym typeface="Carlito"/>
              </a:rPr>
              <a:t> Bell-LaPadula</a:t>
            </a:r>
            <a:r>
              <a:rPr lang="en-US" sz="3600"/>
              <a:t> Model</a:t>
            </a:r>
            <a:endParaRPr sz="3600"/>
          </a:p>
        </p:txBody>
      </p:sp>
      <p:sp>
        <p:nvSpPr>
          <p:cNvPr id="251" name="Google Shape;251;p30"/>
          <p:cNvSpPr txBox="1"/>
          <p:nvPr/>
        </p:nvSpPr>
        <p:spPr>
          <a:xfrm>
            <a:off x="1676400" y="1177063"/>
            <a:ext cx="8204673" cy="2907847"/>
          </a:xfrm>
          <a:prstGeom prst="rect">
            <a:avLst/>
          </a:prstGeom>
          <a:noFill/>
          <a:ln>
            <a:noFill/>
          </a:ln>
        </p:spPr>
        <p:txBody>
          <a:bodyPr anchorCtr="0" anchor="t" bIns="0" lIns="0" spcFirstLastPara="1" rIns="0" wrap="square" tIns="85725">
            <a:spAutoFit/>
          </a:bodyPr>
          <a:lstStyle/>
          <a:p>
            <a:pPr indent="-342900" lvl="1" marL="8128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Discretionary Security Property</a:t>
            </a:r>
            <a:endParaRPr/>
          </a:p>
          <a:p>
            <a:pPr indent="-342900" lvl="2" marL="12700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A subject can provide access to other subjects based on its own judgment. </a:t>
            </a:r>
            <a:endParaRPr/>
          </a:p>
          <a:p>
            <a:pPr indent="-342900" lvl="2" marL="12700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The access for those subjects would still follow the security level-based rules of the model.</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pic>
        <p:nvPicPr>
          <p:cNvPr id="252" name="Google Shape;252;p30"/>
          <p:cNvPicPr preferRelativeResize="0"/>
          <p:nvPr/>
        </p:nvPicPr>
        <p:blipFill rotWithShape="1">
          <a:blip r:embed="rId3">
            <a:alphaModFix/>
          </a:blip>
          <a:srcRect b="0" l="0" r="0" t="0"/>
          <a:stretch/>
        </p:blipFill>
        <p:spPr>
          <a:xfrm>
            <a:off x="3352799" y="3429000"/>
            <a:ext cx="8684181" cy="342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idx="1" type="body"/>
          </p:nvPr>
        </p:nvSpPr>
        <p:spPr>
          <a:xfrm>
            <a:off x="1371600" y="990600"/>
            <a:ext cx="10562335" cy="433965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solidFill>
                  <a:srgbClr val="C00000"/>
                </a:solidFill>
              </a:rPr>
              <a:t>The simple way to remember the Bell-LaPadula model is: No read up, no write down.</a:t>
            </a:r>
            <a:endParaRPr/>
          </a:p>
          <a:p>
            <a:pPr indent="0" lvl="0" marL="0" rtl="0" algn="l">
              <a:spcBef>
                <a:spcPts val="0"/>
              </a:spcBef>
              <a:spcAft>
                <a:spcPts val="0"/>
              </a:spcAft>
              <a:buNone/>
            </a:pPr>
            <a:r>
              <a:rPr lang="en-US"/>
              <a:t>Let's create four people Alice, Bob, Charlie, Diana, and Eve. Now let's give each one a label: </a:t>
            </a:r>
            <a:endParaRPr/>
          </a:p>
          <a:p>
            <a:pPr indent="0" lvl="0" marL="0" rtl="0" algn="l">
              <a:spcBef>
                <a:spcPts val="0"/>
              </a:spcBef>
              <a:spcAft>
                <a:spcPts val="0"/>
              </a:spcAft>
              <a:buNone/>
            </a:pPr>
            <a:r>
              <a:rPr i="1" lang="en-US" sz="2000"/>
              <a:t>Alice is Confidential, Bob is Restricted, Charlie is Confidential, Diana is Secret, Eve is Top Secret. Each person creates a document, and when they create a document the document gets the same label as the person who created it. Alice creates Document A, Bob creates Document B, Charlie creates Document C, Diana creates Document D, and Eve creates Document E.</a:t>
            </a:r>
            <a:endParaRPr/>
          </a:p>
          <a:p>
            <a:pPr indent="0" lvl="0" marL="0" rtl="0" algn="l">
              <a:spcBef>
                <a:spcPts val="0"/>
              </a:spcBef>
              <a:spcAft>
                <a:spcPts val="0"/>
              </a:spcAft>
              <a:buNone/>
            </a:pPr>
            <a:r>
              <a:rPr lang="en-US"/>
              <a:t>Create a simple table showing what happens when someone tries to read a document.</a:t>
            </a:r>
            <a:endParaRPr/>
          </a:p>
          <a:p>
            <a:pPr indent="0" lvl="0" marL="0" rtl="0" algn="l">
              <a:spcBef>
                <a:spcPts val="0"/>
              </a:spcBef>
              <a:spcAft>
                <a:spcPts val="0"/>
              </a:spcAft>
              <a:buNone/>
            </a:pPr>
            <a:r>
              <a:t/>
            </a:r>
            <a:endParaRPr/>
          </a:p>
        </p:txBody>
      </p:sp>
      <p:sp>
        <p:nvSpPr>
          <p:cNvPr id="258" name="Google Shape;258;p31"/>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p>
            <a:pPr indent="0" lvl="0" marL="12700" rtl="0" algn="l">
              <a:lnSpc>
                <a:spcPct val="103636"/>
              </a:lnSpc>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p>
            <a:pPr indent="0" lvl="0" marL="12700" rtl="0" algn="l">
              <a:lnSpc>
                <a:spcPct val="103636"/>
              </a:lnSpc>
              <a:spcBef>
                <a:spcPts val="0"/>
              </a:spcBef>
              <a:spcAft>
                <a:spcPts val="0"/>
              </a:spcAft>
              <a:buNone/>
            </a:pPr>
            <a:r>
              <a:t/>
            </a:r>
            <a:endParaRPr/>
          </a:p>
        </p:txBody>
      </p:sp>
      <p:graphicFrame>
        <p:nvGraphicFramePr>
          <p:cNvPr id="264" name="Google Shape;264;p32"/>
          <p:cNvGraphicFramePr/>
          <p:nvPr/>
        </p:nvGraphicFramePr>
        <p:xfrm>
          <a:off x="1752600" y="1600200"/>
          <a:ext cx="3000000" cy="3000000"/>
        </p:xfrm>
        <a:graphic>
          <a:graphicData uri="http://schemas.openxmlformats.org/drawingml/2006/table">
            <a:tbl>
              <a:tblPr bandRow="1" firstRow="1">
                <a:noFill/>
                <a:tableStyleId>{51745EA3-471F-4B1A-A4A9-53EBE0348564}</a:tableStyleId>
              </a:tblPr>
              <a:tblGrid>
                <a:gridCol w="1354675"/>
                <a:gridCol w="1354675"/>
                <a:gridCol w="1354675"/>
                <a:gridCol w="1354675"/>
                <a:gridCol w="1354675"/>
                <a:gridCol w="1354675"/>
              </a:tblGrid>
              <a:tr h="2286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DOC A</a:t>
                      </a:r>
                      <a:endParaRPr sz="1800"/>
                    </a:p>
                  </a:txBody>
                  <a:tcPr marT="45725" marB="45725" marR="91450" marL="91450"/>
                </a:tc>
                <a:tc>
                  <a:txBody>
                    <a:bodyPr/>
                    <a:lstStyle/>
                    <a:p>
                      <a:pPr indent="0" lvl="0" marL="0" marR="0" rtl="0" algn="l">
                        <a:spcBef>
                          <a:spcPts val="0"/>
                        </a:spcBef>
                        <a:spcAft>
                          <a:spcPts val="0"/>
                        </a:spcAft>
                        <a:buNone/>
                      </a:pPr>
                      <a:r>
                        <a:rPr lang="en-US" sz="1800"/>
                        <a:t>DOC B</a:t>
                      </a:r>
                      <a:endParaRPr sz="1800"/>
                    </a:p>
                  </a:txBody>
                  <a:tcPr marT="45725" marB="45725" marR="91450" marL="91450"/>
                </a:tc>
                <a:tc>
                  <a:txBody>
                    <a:bodyPr/>
                    <a:lstStyle/>
                    <a:p>
                      <a:pPr indent="0" lvl="0" marL="0" marR="0" rtl="0" algn="l">
                        <a:spcBef>
                          <a:spcPts val="0"/>
                        </a:spcBef>
                        <a:spcAft>
                          <a:spcPts val="0"/>
                        </a:spcAft>
                        <a:buNone/>
                      </a:pPr>
                      <a:r>
                        <a:rPr lang="en-US" sz="1800"/>
                        <a:t>DOC C</a:t>
                      </a:r>
                      <a:r>
                        <a:rPr lang="en-US" sz="1800"/>
                        <a:t> </a:t>
                      </a:r>
                      <a:endParaRPr sz="1800"/>
                    </a:p>
                  </a:txBody>
                  <a:tcPr marT="45725" marB="45725" marR="91450" marL="91450"/>
                </a:tc>
                <a:tc>
                  <a:txBody>
                    <a:bodyPr/>
                    <a:lstStyle/>
                    <a:p>
                      <a:pPr indent="0" lvl="0" marL="0" marR="0" rtl="0" algn="l">
                        <a:spcBef>
                          <a:spcPts val="0"/>
                        </a:spcBef>
                        <a:spcAft>
                          <a:spcPts val="0"/>
                        </a:spcAft>
                        <a:buNone/>
                      </a:pPr>
                      <a:r>
                        <a:rPr lang="en-US" sz="1800"/>
                        <a:t>DOC D</a:t>
                      </a:r>
                      <a:endParaRPr sz="1800"/>
                    </a:p>
                  </a:txBody>
                  <a:tcPr marT="45725" marB="45725" marR="91450" marL="91450"/>
                </a:tc>
                <a:tc>
                  <a:txBody>
                    <a:bodyPr/>
                    <a:lstStyle/>
                    <a:p>
                      <a:pPr indent="0" lvl="0" marL="0" marR="0" rtl="0" algn="l">
                        <a:spcBef>
                          <a:spcPts val="0"/>
                        </a:spcBef>
                        <a:spcAft>
                          <a:spcPts val="0"/>
                        </a:spcAft>
                        <a:buNone/>
                      </a:pPr>
                      <a:r>
                        <a:rPr lang="en-US" sz="1800"/>
                        <a:t>DOC E</a:t>
                      </a:r>
                      <a:endParaRPr sz="1800"/>
                    </a:p>
                  </a:txBody>
                  <a:tcPr marT="45725" marB="45725" marR="91450" marL="91450"/>
                </a:tc>
              </a:tr>
              <a:tr h="370850">
                <a:tc>
                  <a:txBody>
                    <a:bodyPr/>
                    <a:lstStyle/>
                    <a:p>
                      <a:pPr indent="0" lvl="0" marL="0" marR="0" rtl="0" algn="l">
                        <a:spcBef>
                          <a:spcPts val="0"/>
                        </a:spcBef>
                        <a:spcAft>
                          <a:spcPts val="0"/>
                        </a:spcAft>
                        <a:buNone/>
                      </a:pPr>
                      <a:r>
                        <a:rPr lang="en-US" sz="1800"/>
                        <a:t>Alice</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deny</a:t>
                      </a:r>
                      <a:endParaRPr sz="1800"/>
                    </a:p>
                  </a:txBody>
                  <a:tcPr marT="45725" marB="45725" marR="91450" marL="91450"/>
                </a:tc>
                <a:tc>
                  <a:txBody>
                    <a:bodyPr/>
                    <a:lstStyle/>
                    <a:p>
                      <a:pPr indent="0" lvl="0" marL="0" marR="0" rtl="0" algn="l">
                        <a:spcBef>
                          <a:spcPts val="0"/>
                        </a:spcBef>
                        <a:spcAft>
                          <a:spcPts val="0"/>
                        </a:spcAft>
                        <a:buNone/>
                      </a:pPr>
                      <a:r>
                        <a:rPr lang="en-US" sz="1800"/>
                        <a:t>deny</a:t>
                      </a:r>
                      <a:endParaRPr sz="1800"/>
                    </a:p>
                  </a:txBody>
                  <a:tcPr marT="45725" marB="45725" marR="91450" marL="91450"/>
                </a:tc>
                <a:tc>
                  <a:txBody>
                    <a:bodyPr/>
                    <a:lstStyle/>
                    <a:p>
                      <a:pPr indent="0" lvl="0" marL="0" marR="0" rtl="0" algn="l">
                        <a:spcBef>
                          <a:spcPts val="0"/>
                        </a:spcBef>
                        <a:spcAft>
                          <a:spcPts val="0"/>
                        </a:spcAft>
                        <a:buNone/>
                      </a:pPr>
                      <a:r>
                        <a:rPr lang="en-US" sz="1800"/>
                        <a:t>deny</a:t>
                      </a:r>
                      <a:endParaRPr sz="1800"/>
                    </a:p>
                  </a:txBody>
                  <a:tcPr marT="45725" marB="45725" marR="91450" marL="91450"/>
                </a:tc>
                <a:tc>
                  <a:txBody>
                    <a:bodyPr/>
                    <a:lstStyle/>
                    <a:p>
                      <a:pPr indent="0" lvl="0" marL="0" marR="0" rtl="0" algn="l">
                        <a:spcBef>
                          <a:spcPts val="0"/>
                        </a:spcBef>
                        <a:spcAft>
                          <a:spcPts val="0"/>
                        </a:spcAft>
                        <a:buNone/>
                      </a:pPr>
                      <a:r>
                        <a:rPr lang="en-US" sz="1800"/>
                        <a:t>deny</a:t>
                      </a:r>
                      <a:endParaRPr sz="1800"/>
                    </a:p>
                  </a:txBody>
                  <a:tcPr marT="45725" marB="45725" marR="91450" marL="91450"/>
                </a:tc>
              </a:tr>
              <a:tr h="370850">
                <a:tc>
                  <a:txBody>
                    <a:bodyPr/>
                    <a:lstStyle/>
                    <a:p>
                      <a:pPr indent="0" lvl="0" marL="0" marR="0" rtl="0" algn="l">
                        <a:spcBef>
                          <a:spcPts val="0"/>
                        </a:spcBef>
                        <a:spcAft>
                          <a:spcPts val="0"/>
                        </a:spcAft>
                        <a:buNone/>
                      </a:pPr>
                      <a:r>
                        <a:rPr lang="en-US" sz="1800"/>
                        <a:t>BOB</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deny</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deny</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deny</a:t>
                      </a:r>
                      <a:endParaRPr sz="1800"/>
                    </a:p>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Charlie</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deny</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deny</a:t>
                      </a:r>
                      <a:endParaRPr sz="1800"/>
                    </a:p>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Diana</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EVE</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lnSpc>
                          <a:spcPct val="100000"/>
                        </a:lnSpc>
                        <a:spcBef>
                          <a:spcPts val="0"/>
                        </a:spcBef>
                        <a:spcAft>
                          <a:spcPts val="0"/>
                        </a:spcAft>
                        <a:buSzPts val="1800"/>
                        <a:buFont typeface="Calibri"/>
                        <a:buNone/>
                      </a:pPr>
                      <a:r>
                        <a:rPr lang="en-US" sz="1800"/>
                        <a:t>allow</a:t>
                      </a:r>
                      <a:endParaRPr sz="1800"/>
                    </a:p>
                    <a:p>
                      <a:pPr indent="0" lvl="0" marL="0" marR="0" rtl="0" algn="l">
                        <a:spcBef>
                          <a:spcPts val="0"/>
                        </a:spcBef>
                        <a:spcAft>
                          <a:spcPts val="0"/>
                        </a:spcAft>
                        <a:buNone/>
                      </a:pPr>
                      <a:r>
                        <a:t/>
                      </a:r>
                      <a:endParaRPr sz="1800"/>
                    </a:p>
                  </a:txBody>
                  <a:tcPr marT="45725" marB="45725" marR="91450" marL="91450"/>
                </a:tc>
              </a:tr>
            </a:tbl>
          </a:graphicData>
        </a:graphic>
      </p:graphicFrame>
      <p:sp>
        <p:nvSpPr>
          <p:cNvPr id="265" name="Google Shape;265;p32"/>
          <p:cNvSpPr txBox="1"/>
          <p:nvPr/>
        </p:nvSpPr>
        <p:spPr>
          <a:xfrm>
            <a:off x="1600200" y="990600"/>
            <a:ext cx="2438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For Reading : </a:t>
            </a:r>
            <a:endParaRPr sz="1800">
              <a:solidFill>
                <a:schemeClr val="dk1"/>
              </a:solidFill>
              <a:latin typeface="Calibri"/>
              <a:ea typeface="Calibri"/>
              <a:cs typeface="Calibri"/>
              <a:sym typeface="Calibri"/>
            </a:endParaRPr>
          </a:p>
        </p:txBody>
      </p:sp>
      <p:sp>
        <p:nvSpPr>
          <p:cNvPr id="266" name="Google Shape;266;p32"/>
          <p:cNvSpPr txBox="1"/>
          <p:nvPr/>
        </p:nvSpPr>
        <p:spPr>
          <a:xfrm>
            <a:off x="1776549" y="5679332"/>
            <a:ext cx="2438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For writing??  </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a:t>
            </a:r>
            <a:r>
              <a:rPr lang="en-US" sz="3600">
                <a:latin typeface="Carlito"/>
                <a:ea typeface="Carlito"/>
                <a:cs typeface="Carlito"/>
                <a:sym typeface="Carlito"/>
              </a:rPr>
              <a:t> Biba</a:t>
            </a:r>
            <a:r>
              <a:rPr lang="en-US" sz="3600"/>
              <a:t> Model</a:t>
            </a:r>
            <a:endParaRPr sz="3600"/>
          </a:p>
        </p:txBody>
      </p:sp>
      <p:sp>
        <p:nvSpPr>
          <p:cNvPr id="272" name="Google Shape;272;p33"/>
          <p:cNvSpPr txBox="1"/>
          <p:nvPr/>
        </p:nvSpPr>
        <p:spPr>
          <a:xfrm>
            <a:off x="1828800" y="1600200"/>
            <a:ext cx="8204673" cy="4195379"/>
          </a:xfrm>
          <a:prstGeom prst="rect">
            <a:avLst/>
          </a:prstGeom>
          <a:noFill/>
          <a:ln>
            <a:noFill/>
          </a:ln>
        </p:spPr>
        <p:txBody>
          <a:bodyPr anchorCtr="0" anchor="t" bIns="0" lIns="0" spcFirstLastPara="1" rIns="0" wrap="square" tIns="85725">
            <a:spAutoFit/>
          </a:bodyPr>
          <a:lstStyle/>
          <a:p>
            <a:pPr indent="-342900" lvl="1" marL="8128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This Model was invented by Scientist </a:t>
            </a:r>
            <a:r>
              <a:rPr b="1" i="0" lang="en-US" sz="2400" u="none" cap="none" strike="noStrike">
                <a:solidFill>
                  <a:schemeClr val="dk1"/>
                </a:solidFill>
                <a:latin typeface="Calibri"/>
                <a:ea typeface="Calibri"/>
                <a:cs typeface="Calibri"/>
                <a:sym typeface="Calibri"/>
              </a:rPr>
              <a:t>Kenneth .J. Biba</a:t>
            </a:r>
            <a:r>
              <a:rPr b="0" i="0" lang="en-US" sz="2400" u="none" cap="none" strike="noStrike">
                <a:solidFill>
                  <a:schemeClr val="dk1"/>
                </a:solidFill>
                <a:latin typeface="Calibri"/>
                <a:ea typeface="Calibri"/>
                <a:cs typeface="Calibri"/>
                <a:sym typeface="Calibri"/>
              </a:rPr>
              <a:t>. Thus this model is called Biba Model. This is used to maintain the </a:t>
            </a:r>
            <a:r>
              <a:rPr b="1" i="0" lang="en-US" sz="2400" u="none" cap="none" strike="noStrike">
                <a:solidFill>
                  <a:schemeClr val="dk1"/>
                </a:solidFill>
                <a:latin typeface="Calibri"/>
                <a:ea typeface="Calibri"/>
                <a:cs typeface="Calibri"/>
                <a:sym typeface="Calibri"/>
              </a:rPr>
              <a:t>Integrity</a:t>
            </a:r>
            <a:r>
              <a:rPr b="0" i="0" lang="en-US" sz="2400" u="none" cap="none" strike="noStrike">
                <a:solidFill>
                  <a:schemeClr val="dk1"/>
                </a:solidFill>
                <a:latin typeface="Calibri"/>
                <a:ea typeface="Calibri"/>
                <a:cs typeface="Calibri"/>
                <a:sym typeface="Calibri"/>
              </a:rPr>
              <a:t> of Security. </a:t>
            </a:r>
            <a:endParaRPr b="0" i="0" sz="2400" u="none" cap="none" strike="noStrike">
              <a:solidFill>
                <a:schemeClr val="dk1"/>
              </a:solidFill>
              <a:latin typeface="Carlito"/>
              <a:ea typeface="Carlito"/>
              <a:cs typeface="Carlito"/>
              <a:sym typeface="Carlito"/>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Unlike the BLP model, this uses integrity levels for classifying subjects and objects.</a:t>
            </a:r>
            <a:endParaRPr/>
          </a:p>
          <a:p>
            <a:pPr indent="-342900" lvl="1" marL="8128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Three rules for access control</a:t>
            </a:r>
            <a:endParaRPr/>
          </a:p>
          <a:p>
            <a:pPr indent="-342900" lvl="2" marL="12700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Simple Integrity rule</a:t>
            </a:r>
            <a:endParaRPr/>
          </a:p>
          <a:p>
            <a:pPr indent="-342900" lvl="2" marL="12700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Star Integrity property rule</a:t>
            </a:r>
            <a:endParaRPr/>
          </a:p>
          <a:p>
            <a:pPr indent="-342900" lvl="2" marL="12700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Invocation Property Rule</a:t>
            </a:r>
            <a:endParaRPr b="0" i="0" sz="2400" u="none" cap="none" strike="noStrike">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a:t>
            </a:r>
            <a:r>
              <a:rPr lang="en-US" sz="3600">
                <a:latin typeface="Carlito"/>
                <a:ea typeface="Carlito"/>
                <a:cs typeface="Carlito"/>
                <a:sym typeface="Carlito"/>
              </a:rPr>
              <a:t> Biba</a:t>
            </a:r>
            <a:r>
              <a:rPr lang="en-US" sz="3600"/>
              <a:t> Model</a:t>
            </a:r>
            <a:endParaRPr sz="3600"/>
          </a:p>
        </p:txBody>
      </p:sp>
      <p:sp>
        <p:nvSpPr>
          <p:cNvPr id="278" name="Google Shape;278;p34"/>
          <p:cNvSpPr txBox="1"/>
          <p:nvPr/>
        </p:nvSpPr>
        <p:spPr>
          <a:xfrm>
            <a:off x="1981200" y="1349494"/>
            <a:ext cx="8204673" cy="2538515"/>
          </a:xfrm>
          <a:prstGeom prst="rect">
            <a:avLst/>
          </a:prstGeom>
          <a:noFill/>
          <a:ln>
            <a:noFill/>
          </a:ln>
        </p:spPr>
        <p:txBody>
          <a:bodyPr anchorCtr="0" anchor="t" bIns="0" lIns="0" spcFirstLastPara="1" rIns="0" wrap="square" tIns="85725">
            <a:spAutoFit/>
          </a:bodyPr>
          <a:lstStyle/>
          <a:p>
            <a:pPr indent="-342900" lvl="1" marL="8128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Simple Integrity rule</a:t>
            </a:r>
            <a:endParaRPr/>
          </a:p>
          <a:p>
            <a:pPr indent="-342900" lvl="2" marL="12700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A subject cannot read an object at a lower integrity level than itself. </a:t>
            </a:r>
            <a:r>
              <a:rPr b="1" i="0" lang="en-US" sz="2400" u="none" cap="none" strike="noStrike">
                <a:solidFill>
                  <a:schemeClr val="dk1"/>
                </a:solidFill>
                <a:latin typeface="Carlito"/>
                <a:ea typeface="Carlito"/>
                <a:cs typeface="Carlito"/>
                <a:sym typeface="Carlito"/>
              </a:rPr>
              <a:t>(NO-Read Down)</a:t>
            </a:r>
            <a:endParaRPr/>
          </a:p>
          <a:p>
            <a:pPr indent="-190500" lvl="1" marL="812800" marR="0" rtl="0" algn="l">
              <a:spcBef>
                <a:spcPts val="675"/>
              </a:spcBef>
              <a:spcAft>
                <a:spcPts val="0"/>
              </a:spcAft>
              <a:buClr>
                <a:schemeClr val="dk1"/>
              </a:buClr>
              <a:buSzPts val="2400"/>
              <a:buFont typeface="Arial"/>
              <a:buNone/>
            </a:pPr>
            <a:r>
              <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pic>
        <p:nvPicPr>
          <p:cNvPr id="279" name="Google Shape;279;p34"/>
          <p:cNvPicPr preferRelativeResize="0"/>
          <p:nvPr/>
        </p:nvPicPr>
        <p:blipFill rotWithShape="1">
          <a:blip r:embed="rId3">
            <a:alphaModFix/>
          </a:blip>
          <a:srcRect b="0" l="0" r="0" t="0"/>
          <a:stretch/>
        </p:blipFill>
        <p:spPr>
          <a:xfrm>
            <a:off x="4953000" y="2787191"/>
            <a:ext cx="7239000" cy="40647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a:t>
            </a:r>
            <a:r>
              <a:rPr lang="en-US" sz="3600">
                <a:latin typeface="Carlito"/>
                <a:ea typeface="Carlito"/>
                <a:cs typeface="Carlito"/>
                <a:sym typeface="Carlito"/>
              </a:rPr>
              <a:t> Biba</a:t>
            </a:r>
            <a:r>
              <a:rPr lang="en-US" sz="3600"/>
              <a:t> Model</a:t>
            </a:r>
            <a:endParaRPr sz="3600"/>
          </a:p>
        </p:txBody>
      </p:sp>
      <p:sp>
        <p:nvSpPr>
          <p:cNvPr id="285" name="Google Shape;285;p35"/>
          <p:cNvSpPr txBox="1"/>
          <p:nvPr/>
        </p:nvSpPr>
        <p:spPr>
          <a:xfrm>
            <a:off x="1981200" y="1349494"/>
            <a:ext cx="8204673" cy="2538515"/>
          </a:xfrm>
          <a:prstGeom prst="rect">
            <a:avLst/>
          </a:prstGeom>
          <a:noFill/>
          <a:ln>
            <a:noFill/>
          </a:ln>
        </p:spPr>
        <p:txBody>
          <a:bodyPr anchorCtr="0" anchor="t" bIns="0" lIns="0" spcFirstLastPara="1" rIns="0" wrap="square" tIns="85725">
            <a:spAutoFit/>
          </a:bodyPr>
          <a:lstStyle/>
          <a:p>
            <a:pPr indent="-342900" lvl="1" marL="8128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Star Integrity Property Rule</a:t>
            </a:r>
            <a:endParaRPr/>
          </a:p>
          <a:p>
            <a:pPr indent="-342900" lvl="2" marL="12700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A subject cannot write to an object at a higher integrity level than itself. </a:t>
            </a:r>
            <a:r>
              <a:rPr b="1" i="0" lang="en-US" sz="2400" u="none" cap="none" strike="noStrike">
                <a:solidFill>
                  <a:schemeClr val="dk1"/>
                </a:solidFill>
                <a:latin typeface="Carlito"/>
                <a:ea typeface="Carlito"/>
                <a:cs typeface="Carlito"/>
                <a:sym typeface="Carlito"/>
              </a:rPr>
              <a:t>(NO-Write UP)</a:t>
            </a:r>
            <a:endParaRPr/>
          </a:p>
          <a:p>
            <a:pPr indent="-190500" lvl="1" marL="812800" marR="0" rtl="0" algn="l">
              <a:spcBef>
                <a:spcPts val="675"/>
              </a:spcBef>
              <a:spcAft>
                <a:spcPts val="0"/>
              </a:spcAft>
              <a:buClr>
                <a:schemeClr val="dk1"/>
              </a:buClr>
              <a:buSzPts val="2400"/>
              <a:buFont typeface="Arial"/>
              <a:buNone/>
            </a:pPr>
            <a:r>
              <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pic>
        <p:nvPicPr>
          <p:cNvPr id="286" name="Google Shape;286;p35"/>
          <p:cNvPicPr preferRelativeResize="0"/>
          <p:nvPr/>
        </p:nvPicPr>
        <p:blipFill rotWithShape="1">
          <a:blip r:embed="rId3">
            <a:alphaModFix/>
          </a:blip>
          <a:srcRect b="0" l="0" r="0" t="0"/>
          <a:stretch/>
        </p:blipFill>
        <p:spPr>
          <a:xfrm>
            <a:off x="4800600" y="2895600"/>
            <a:ext cx="7162800" cy="38720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a:t>
            </a:r>
            <a:r>
              <a:rPr lang="en-US" sz="3600">
                <a:latin typeface="Carlito"/>
                <a:ea typeface="Carlito"/>
                <a:cs typeface="Carlito"/>
                <a:sym typeface="Carlito"/>
              </a:rPr>
              <a:t> Biba</a:t>
            </a:r>
            <a:r>
              <a:rPr lang="en-US" sz="3600"/>
              <a:t> Model</a:t>
            </a:r>
            <a:endParaRPr sz="3600"/>
          </a:p>
        </p:txBody>
      </p:sp>
      <p:sp>
        <p:nvSpPr>
          <p:cNvPr id="292" name="Google Shape;292;p36"/>
          <p:cNvSpPr txBox="1"/>
          <p:nvPr/>
        </p:nvSpPr>
        <p:spPr>
          <a:xfrm>
            <a:off x="1981200" y="1349494"/>
            <a:ext cx="8204673" cy="2538515"/>
          </a:xfrm>
          <a:prstGeom prst="rect">
            <a:avLst/>
          </a:prstGeom>
          <a:noFill/>
          <a:ln>
            <a:noFill/>
          </a:ln>
        </p:spPr>
        <p:txBody>
          <a:bodyPr anchorCtr="0" anchor="t" bIns="0" lIns="0" spcFirstLastPara="1" rIns="0" wrap="square" tIns="85725">
            <a:spAutoFit/>
          </a:bodyPr>
          <a:lstStyle/>
          <a:p>
            <a:pPr indent="-342900" lvl="1" marL="8128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Invocation Property Rule</a:t>
            </a:r>
            <a:endParaRPr/>
          </a:p>
          <a:p>
            <a:pPr indent="-342900" lvl="2" marL="1270000" marR="0" rtl="0" algn="l">
              <a:spcBef>
                <a:spcPts val="675"/>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A subject cannot communicate with another subject at a higher integrity level than itself.</a:t>
            </a:r>
            <a:endParaRPr b="1" i="0" sz="2400" u="none" cap="none" strike="noStrike">
              <a:solidFill>
                <a:schemeClr val="dk1"/>
              </a:solidFill>
              <a:latin typeface="Carlito"/>
              <a:ea typeface="Carlito"/>
              <a:cs typeface="Carlito"/>
              <a:sym typeface="Carlito"/>
            </a:endParaRPr>
          </a:p>
          <a:p>
            <a:pPr indent="-190500" lvl="1" marL="812800" marR="0" rtl="0" algn="l">
              <a:spcBef>
                <a:spcPts val="675"/>
              </a:spcBef>
              <a:spcAft>
                <a:spcPts val="0"/>
              </a:spcAft>
              <a:buClr>
                <a:schemeClr val="dk1"/>
              </a:buClr>
              <a:buSzPts val="2400"/>
              <a:buFont typeface="Arial"/>
              <a:buNone/>
            </a:pPr>
            <a:r>
              <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pic>
        <p:nvPicPr>
          <p:cNvPr id="293" name="Google Shape;293;p36"/>
          <p:cNvPicPr preferRelativeResize="0"/>
          <p:nvPr/>
        </p:nvPicPr>
        <p:blipFill rotWithShape="1">
          <a:blip r:embed="rId3">
            <a:alphaModFix/>
          </a:blip>
          <a:srcRect b="0" l="0" r="0" t="0"/>
          <a:stretch/>
        </p:blipFill>
        <p:spPr>
          <a:xfrm>
            <a:off x="5029200" y="2973161"/>
            <a:ext cx="6934200" cy="388483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idx="10" type="dt"/>
          </p:nvPr>
        </p:nvSpPr>
        <p:spPr>
          <a:xfrm>
            <a:off x="5964682" y="6600825"/>
            <a:ext cx="95885" cy="165734"/>
          </a:xfrm>
          <a:prstGeom prst="rect">
            <a:avLst/>
          </a:prstGeom>
          <a:noFill/>
          <a:ln>
            <a:noFill/>
          </a:ln>
        </p:spPr>
        <p:txBody>
          <a:bodyPr anchorCtr="0" anchor="t" bIns="0" lIns="0" spcFirstLastPara="1" rIns="0" wrap="square" tIns="0">
            <a:spAutoFit/>
          </a:bodyPr>
          <a:lstStyle/>
          <a:p>
            <a:pPr indent="0" lvl="0" marL="12700" rtl="0" algn="l">
              <a:lnSpc>
                <a:spcPct val="103636"/>
              </a:lnSpc>
              <a:spcBef>
                <a:spcPts val="0"/>
              </a:spcBef>
              <a:spcAft>
                <a:spcPts val="0"/>
              </a:spcAft>
              <a:buNone/>
            </a:pPr>
            <a:r>
              <a:t/>
            </a:r>
            <a:endParaRPr/>
          </a:p>
        </p:txBody>
      </p:sp>
      <p:pic>
        <p:nvPicPr>
          <p:cNvPr id="299" name="Google Shape;299;p37"/>
          <p:cNvPicPr preferRelativeResize="0"/>
          <p:nvPr/>
        </p:nvPicPr>
        <p:blipFill rotWithShape="1">
          <a:blip r:embed="rId3">
            <a:alphaModFix/>
          </a:blip>
          <a:srcRect b="0" l="0" r="0" t="0"/>
          <a:stretch/>
        </p:blipFill>
        <p:spPr>
          <a:xfrm>
            <a:off x="2438400" y="1295400"/>
            <a:ext cx="8572500" cy="4810125"/>
          </a:xfrm>
          <a:prstGeom prst="rect">
            <a:avLst/>
          </a:prstGeom>
          <a:noFill/>
          <a:ln>
            <a:noFill/>
          </a:ln>
        </p:spPr>
      </p:pic>
      <p:sp>
        <p:nvSpPr>
          <p:cNvPr id="300" name="Google Shape;300;p37"/>
          <p:cNvSpPr txBox="1"/>
          <p:nvPr/>
        </p:nvSpPr>
        <p:spPr>
          <a:xfrm>
            <a:off x="1066800" y="381000"/>
            <a:ext cx="9067800" cy="567463"/>
          </a:xfrm>
          <a:prstGeom prst="rect">
            <a:avLst/>
          </a:prstGeom>
          <a:noFill/>
          <a:ln>
            <a:noFill/>
          </a:ln>
        </p:spPr>
        <p:txBody>
          <a:bodyPr anchorCtr="0" anchor="t" bIns="0" lIns="0" spcFirstLastPara="1" rIns="0" wrap="square" tIns="13325">
            <a:spAutoFit/>
          </a:bodyPr>
          <a:lstStyle/>
          <a:p>
            <a:pPr indent="0" lvl="0" marL="12700" marR="0" rtl="0" algn="l">
              <a:spcBef>
                <a:spcPts val="0"/>
              </a:spcBef>
              <a:spcAft>
                <a:spcPts val="0"/>
              </a:spcAft>
              <a:buNone/>
            </a:pPr>
            <a:r>
              <a:rPr lang="en-US" sz="3600">
                <a:solidFill>
                  <a:srgbClr val="000000"/>
                </a:solidFill>
                <a:latin typeface="Calibri"/>
                <a:ea typeface="Calibri"/>
                <a:cs typeface="Calibri"/>
                <a:sym typeface="Calibri"/>
              </a:rPr>
              <a:t>		</a:t>
            </a:r>
            <a:r>
              <a:rPr lang="en-US" sz="3600">
                <a:solidFill>
                  <a:srgbClr val="000000"/>
                </a:solidFill>
                <a:latin typeface="Carlito"/>
                <a:ea typeface="Carlito"/>
                <a:cs typeface="Carlito"/>
                <a:sym typeface="Carlito"/>
              </a:rPr>
              <a:t> Biba</a:t>
            </a:r>
            <a:r>
              <a:rPr lang="en-US" sz="3600">
                <a:solidFill>
                  <a:srgbClr val="000000"/>
                </a:solidFill>
                <a:latin typeface="Calibri"/>
                <a:ea typeface="Calibri"/>
                <a:cs typeface="Calibri"/>
                <a:sym typeface="Calibri"/>
              </a:rPr>
              <a:t> Model</a:t>
            </a:r>
            <a:endParaRPr sz="3600">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Practical Application of</a:t>
            </a:r>
            <a:r>
              <a:rPr lang="en-US" sz="3600">
                <a:latin typeface="Carlito"/>
                <a:ea typeface="Carlito"/>
                <a:cs typeface="Carlito"/>
                <a:sym typeface="Carlito"/>
              </a:rPr>
              <a:t> Biba</a:t>
            </a:r>
            <a:r>
              <a:rPr lang="en-US" sz="3600"/>
              <a:t> Model</a:t>
            </a:r>
            <a:endParaRPr sz="3600"/>
          </a:p>
        </p:txBody>
      </p:sp>
      <p:sp>
        <p:nvSpPr>
          <p:cNvPr id="306" name="Google Shape;306;p38"/>
          <p:cNvSpPr txBox="1"/>
          <p:nvPr/>
        </p:nvSpPr>
        <p:spPr>
          <a:xfrm>
            <a:off x="1981200" y="1349494"/>
            <a:ext cx="8204673" cy="1710084"/>
          </a:xfrm>
          <a:prstGeom prst="rect">
            <a:avLst/>
          </a:prstGeom>
          <a:noFill/>
          <a:ln>
            <a:noFill/>
          </a:ln>
        </p:spPr>
        <p:txBody>
          <a:bodyPr anchorCtr="0" anchor="t" bIns="0" lIns="0" spcFirstLastPara="1" rIns="0" wrap="square" tIns="85725">
            <a:spAutoFit/>
          </a:bodyPr>
          <a:lstStyle/>
          <a:p>
            <a:pPr indent="-342900" lvl="1" marL="8128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rlito"/>
                <a:ea typeface="Carlito"/>
                <a:cs typeface="Carlito"/>
                <a:sym typeface="Carlito"/>
              </a:rPr>
              <a:t>Operating system Architecture</a:t>
            </a:r>
            <a:endParaRPr b="1" i="0" sz="2400" u="none" cap="none" strike="noStrike">
              <a:solidFill>
                <a:schemeClr val="dk1"/>
              </a:solidFill>
              <a:latin typeface="Carlito"/>
              <a:ea typeface="Carlito"/>
              <a:cs typeface="Carlito"/>
              <a:sym typeface="Carlito"/>
            </a:endParaRPr>
          </a:p>
          <a:p>
            <a:pPr indent="-190500" lvl="1" marL="812800" marR="0" rtl="0" algn="l">
              <a:spcBef>
                <a:spcPts val="675"/>
              </a:spcBef>
              <a:spcAft>
                <a:spcPts val="0"/>
              </a:spcAft>
              <a:buClr>
                <a:schemeClr val="dk1"/>
              </a:buClr>
              <a:buSzPts val="2400"/>
              <a:buFont typeface="Arial"/>
              <a:buNone/>
            </a:pPr>
            <a:r>
              <a:t/>
            </a:r>
            <a:endParaRPr b="0" i="0" sz="24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pic>
        <p:nvPicPr>
          <p:cNvPr id="307" name="Google Shape;307;p38"/>
          <p:cNvPicPr preferRelativeResize="0"/>
          <p:nvPr/>
        </p:nvPicPr>
        <p:blipFill rotWithShape="1">
          <a:blip r:embed="rId3">
            <a:alphaModFix/>
          </a:blip>
          <a:srcRect b="0" l="0" r="0" t="0"/>
          <a:stretch/>
        </p:blipFill>
        <p:spPr>
          <a:xfrm>
            <a:off x="2209800" y="2666999"/>
            <a:ext cx="4275573" cy="3839577"/>
          </a:xfrm>
          <a:prstGeom prst="rect">
            <a:avLst/>
          </a:prstGeom>
          <a:noFill/>
          <a:ln>
            <a:noFill/>
          </a:ln>
        </p:spPr>
      </p:pic>
      <p:pic>
        <p:nvPicPr>
          <p:cNvPr id="308" name="Google Shape;308;p38"/>
          <p:cNvPicPr preferRelativeResize="0"/>
          <p:nvPr/>
        </p:nvPicPr>
        <p:blipFill rotWithShape="1">
          <a:blip r:embed="rId4">
            <a:alphaModFix/>
          </a:blip>
          <a:srcRect b="0" l="0" r="0" t="0"/>
          <a:stretch/>
        </p:blipFill>
        <p:spPr>
          <a:xfrm>
            <a:off x="7682874" y="2514600"/>
            <a:ext cx="3804952" cy="39713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Some Questions</a:t>
            </a:r>
            <a:endParaRPr sz="3600"/>
          </a:p>
        </p:txBody>
      </p:sp>
      <p:sp>
        <p:nvSpPr>
          <p:cNvPr id="314" name="Google Shape;314;p39"/>
          <p:cNvSpPr txBox="1"/>
          <p:nvPr/>
        </p:nvSpPr>
        <p:spPr>
          <a:xfrm>
            <a:off x="2209800" y="1676400"/>
            <a:ext cx="7727950" cy="2907665"/>
          </a:xfrm>
          <a:prstGeom prst="rect">
            <a:avLst/>
          </a:prstGeom>
          <a:noFill/>
          <a:ln>
            <a:noFill/>
          </a:ln>
        </p:spPr>
        <p:txBody>
          <a:bodyPr anchorCtr="0" anchor="t" bIns="0" lIns="0" spcFirstLastPara="1" rIns="0" wrap="square" tIns="13325">
            <a:spAutoFit/>
          </a:bodyPr>
          <a:lstStyle/>
          <a:p>
            <a:pPr indent="-572135" lvl="0" marL="584200" marR="5080" rtl="0" algn="l">
              <a:lnSpc>
                <a:spcPct val="100000"/>
              </a:lnSpc>
              <a:spcBef>
                <a:spcPts val="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Which of the following refers to a series of characters  used to verify a user's identity?</a:t>
            </a:r>
            <a:endParaRPr sz="2600">
              <a:solidFill>
                <a:schemeClr val="dk1"/>
              </a:solidFill>
              <a:latin typeface="Carlito"/>
              <a:ea typeface="Carlito"/>
              <a:cs typeface="Carlito"/>
              <a:sym typeface="Carlito"/>
            </a:endParaRPr>
          </a:p>
          <a:p>
            <a:pPr indent="0" lvl="0" marL="0" marR="0" rtl="0" algn="l">
              <a:lnSpc>
                <a:spcPct val="100000"/>
              </a:lnSpc>
              <a:spcBef>
                <a:spcPts val="25"/>
              </a:spcBef>
              <a:spcAft>
                <a:spcPts val="0"/>
              </a:spcAft>
              <a:buClr>
                <a:schemeClr val="dk1"/>
              </a:buClr>
              <a:buSzPts val="3500"/>
              <a:buFont typeface="Arial"/>
              <a:buNone/>
            </a:pPr>
            <a:r>
              <a:t/>
            </a:r>
            <a:endParaRPr sz="3500">
              <a:solidFill>
                <a:schemeClr val="dk1"/>
              </a:solidFill>
              <a:latin typeface="Carlito"/>
              <a:ea typeface="Carlito"/>
              <a:cs typeface="Carlito"/>
              <a:sym typeface="Carlito"/>
            </a:endParaRPr>
          </a:p>
          <a:p>
            <a:pPr indent="-495934" lvl="1" marL="852169" marR="0" rtl="0" algn="l">
              <a:lnSpc>
                <a:spcPct val="100000"/>
              </a:lnSpc>
              <a:spcBef>
                <a:spcPts val="5"/>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Token Serial number</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25"/>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UserID</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Password</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Security ticket</a:t>
            </a:r>
            <a:endParaRPr b="0" i="0" sz="2200" u="none" cap="none" strike="noStrike">
              <a:solidFill>
                <a:schemeClr val="dk1"/>
              </a:solidFill>
              <a:latin typeface="Carlito"/>
              <a:ea typeface="Carlito"/>
              <a:cs typeface="Carlito"/>
              <a:sym typeface="Carl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4"/>
          <p:cNvSpPr txBox="1"/>
          <p:nvPr>
            <p:ph type="title"/>
          </p:nvPr>
        </p:nvSpPr>
        <p:spPr>
          <a:xfrm>
            <a:off x="3053332" y="563702"/>
            <a:ext cx="8300467"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Access Control</a:t>
            </a:r>
            <a:endParaRPr/>
          </a:p>
        </p:txBody>
      </p:sp>
      <p:sp>
        <p:nvSpPr>
          <p:cNvPr id="88" name="Google Shape;88;p4"/>
          <p:cNvSpPr txBox="1"/>
          <p:nvPr/>
        </p:nvSpPr>
        <p:spPr>
          <a:xfrm>
            <a:off x="2133600" y="1600200"/>
            <a:ext cx="6807834" cy="3354704"/>
          </a:xfrm>
          <a:prstGeom prst="rect">
            <a:avLst/>
          </a:prstGeom>
          <a:noFill/>
          <a:ln>
            <a:noFill/>
          </a:ln>
        </p:spPr>
        <p:txBody>
          <a:bodyPr anchorCtr="0" anchor="t" bIns="0" lIns="0" spcFirstLastPara="1" rIns="0" wrap="square" tIns="91425">
            <a:spAutoFit/>
          </a:bodyPr>
          <a:lstStyle/>
          <a:p>
            <a:pPr indent="-342900" lvl="0" marL="355600" marR="0" rtl="0" algn="l">
              <a:lnSpc>
                <a:spcPct val="100000"/>
              </a:lnSpc>
              <a:spcBef>
                <a:spcPts val="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What is Access?</a:t>
            </a:r>
            <a:endParaRPr/>
          </a:p>
          <a:p>
            <a:pPr indent="-342900" lvl="0" marL="355600" marR="0" rtl="0" algn="l">
              <a:lnSpc>
                <a:spcPct val="100000"/>
              </a:lnSpc>
              <a:spcBef>
                <a:spcPts val="63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What is the Access Mechanism?</a:t>
            </a:r>
            <a:endParaRPr/>
          </a:p>
          <a:p>
            <a:pPr indent="-342900" lvl="0" marL="355600" marR="0" rtl="0" algn="l">
              <a:lnSpc>
                <a:spcPct val="100000"/>
              </a:lnSpc>
              <a:spcBef>
                <a:spcPts val="625"/>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What is Access Control?</a:t>
            </a:r>
            <a:endParaRPr sz="2600">
              <a:solidFill>
                <a:schemeClr val="dk1"/>
              </a:solidFill>
              <a:latin typeface="Carlito"/>
              <a:ea typeface="Carlito"/>
              <a:cs typeface="Carlito"/>
              <a:sym typeface="Carlito"/>
            </a:endParaRPr>
          </a:p>
          <a:p>
            <a:pPr indent="0" lvl="0" marL="0" marR="0" rtl="0" algn="l">
              <a:lnSpc>
                <a:spcPct val="100000"/>
              </a:lnSpc>
              <a:spcBef>
                <a:spcPts val="30"/>
              </a:spcBef>
              <a:spcAft>
                <a:spcPts val="0"/>
              </a:spcAft>
              <a:buClr>
                <a:schemeClr val="dk1"/>
              </a:buClr>
              <a:buSzPts val="3550"/>
              <a:buFont typeface="Arial"/>
              <a:buNone/>
            </a:pPr>
            <a:r>
              <a:t/>
            </a:r>
            <a:endParaRPr sz="3550">
              <a:solidFill>
                <a:schemeClr val="dk1"/>
              </a:solidFill>
              <a:latin typeface="Carlito"/>
              <a:ea typeface="Carlito"/>
              <a:cs typeface="Carlito"/>
              <a:sym typeface="Carlito"/>
            </a:endParaRPr>
          </a:p>
          <a:p>
            <a:pPr indent="-342900" lvl="0" marL="355600" marR="0" rtl="0" algn="l">
              <a:lnSpc>
                <a:spcPct val="100000"/>
              </a:lnSpc>
              <a:spcBef>
                <a:spcPts val="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The right</a:t>
            </a:r>
            <a:endParaRPr sz="2600">
              <a:solidFill>
                <a:schemeClr val="dk1"/>
              </a:solidFill>
              <a:latin typeface="Carlito"/>
              <a:ea typeface="Carlito"/>
              <a:cs typeface="Carlito"/>
              <a:sym typeface="Carlito"/>
            </a:endParaRPr>
          </a:p>
          <a:p>
            <a:pPr indent="-342900" lvl="0" marL="355600" marR="0" rtl="0" algn="l">
              <a:lnSpc>
                <a:spcPct val="100000"/>
              </a:lnSpc>
              <a:spcBef>
                <a:spcPts val="63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Flow of information between subject and object</a:t>
            </a:r>
            <a:endParaRPr sz="2600">
              <a:solidFill>
                <a:schemeClr val="dk1"/>
              </a:solidFill>
              <a:latin typeface="Carlito"/>
              <a:ea typeface="Carlito"/>
              <a:cs typeface="Carlito"/>
              <a:sym typeface="Carlito"/>
            </a:endParaRPr>
          </a:p>
          <a:p>
            <a:pPr indent="-342900" lvl="0" marL="355600" marR="0" rtl="0" algn="l">
              <a:lnSpc>
                <a:spcPct val="100000"/>
              </a:lnSpc>
              <a:spcBef>
                <a:spcPts val="62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Mechanism to protect the assets!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Some Questions</a:t>
            </a:r>
            <a:endParaRPr sz="3600"/>
          </a:p>
        </p:txBody>
      </p:sp>
      <p:sp>
        <p:nvSpPr>
          <p:cNvPr id="320" name="Google Shape;320;p40"/>
          <p:cNvSpPr txBox="1"/>
          <p:nvPr/>
        </p:nvSpPr>
        <p:spPr>
          <a:xfrm>
            <a:off x="2209800" y="1676400"/>
            <a:ext cx="7727950" cy="2907665"/>
          </a:xfrm>
          <a:prstGeom prst="rect">
            <a:avLst/>
          </a:prstGeom>
          <a:noFill/>
          <a:ln>
            <a:noFill/>
          </a:ln>
        </p:spPr>
        <p:txBody>
          <a:bodyPr anchorCtr="0" anchor="t" bIns="0" lIns="0" spcFirstLastPara="1" rIns="0" wrap="square" tIns="13325">
            <a:spAutoFit/>
          </a:bodyPr>
          <a:lstStyle/>
          <a:p>
            <a:pPr indent="-572135" lvl="0" marL="584200" marR="5080" rtl="0" algn="l">
              <a:lnSpc>
                <a:spcPct val="100000"/>
              </a:lnSpc>
              <a:spcBef>
                <a:spcPts val="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Which of the following refers to a series of characters  used to verify a user's identity?</a:t>
            </a:r>
            <a:endParaRPr sz="2600">
              <a:solidFill>
                <a:schemeClr val="dk1"/>
              </a:solidFill>
              <a:latin typeface="Carlito"/>
              <a:ea typeface="Carlito"/>
              <a:cs typeface="Carlito"/>
              <a:sym typeface="Carlito"/>
            </a:endParaRPr>
          </a:p>
          <a:p>
            <a:pPr indent="0" lvl="0" marL="0" marR="0" rtl="0" algn="l">
              <a:lnSpc>
                <a:spcPct val="100000"/>
              </a:lnSpc>
              <a:spcBef>
                <a:spcPts val="25"/>
              </a:spcBef>
              <a:spcAft>
                <a:spcPts val="0"/>
              </a:spcAft>
              <a:buClr>
                <a:schemeClr val="dk1"/>
              </a:buClr>
              <a:buSzPts val="3500"/>
              <a:buFont typeface="Arial"/>
              <a:buNone/>
            </a:pPr>
            <a:r>
              <a:t/>
            </a:r>
            <a:endParaRPr sz="3500">
              <a:solidFill>
                <a:schemeClr val="dk1"/>
              </a:solidFill>
              <a:latin typeface="Carlito"/>
              <a:ea typeface="Carlito"/>
              <a:cs typeface="Carlito"/>
              <a:sym typeface="Carlito"/>
            </a:endParaRPr>
          </a:p>
          <a:p>
            <a:pPr indent="-495934" lvl="1" marL="852169" marR="0" rtl="0" algn="l">
              <a:lnSpc>
                <a:spcPct val="100000"/>
              </a:lnSpc>
              <a:spcBef>
                <a:spcPts val="5"/>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Token Serial number</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25"/>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UserID</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1" i="0" lang="en-US" sz="2200" u="none" cap="none" strike="noStrike">
                <a:solidFill>
                  <a:schemeClr val="dk1"/>
                </a:solidFill>
                <a:latin typeface="Carlito"/>
                <a:ea typeface="Carlito"/>
                <a:cs typeface="Carlito"/>
                <a:sym typeface="Carlito"/>
              </a:rPr>
              <a:t>Password</a:t>
            </a:r>
            <a:endParaRPr b="1"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Security ticket</a:t>
            </a:r>
            <a:endParaRPr b="0" i="0" sz="2200" u="none" cap="none" strike="noStrike">
              <a:solidFill>
                <a:schemeClr val="dk1"/>
              </a:solidFill>
              <a:latin typeface="Carlito"/>
              <a:ea typeface="Carlito"/>
              <a:cs typeface="Carlito"/>
              <a:sym typeface="Carl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Some Questions</a:t>
            </a:r>
            <a:endParaRPr sz="3600"/>
          </a:p>
        </p:txBody>
      </p:sp>
      <p:sp>
        <p:nvSpPr>
          <p:cNvPr id="326" name="Google Shape;326;p41"/>
          <p:cNvSpPr txBox="1"/>
          <p:nvPr/>
        </p:nvSpPr>
        <p:spPr>
          <a:xfrm>
            <a:off x="1905000" y="1676400"/>
            <a:ext cx="7781925" cy="2907665"/>
          </a:xfrm>
          <a:prstGeom prst="rect">
            <a:avLst/>
          </a:prstGeom>
          <a:noFill/>
          <a:ln>
            <a:noFill/>
          </a:ln>
        </p:spPr>
        <p:txBody>
          <a:bodyPr anchorCtr="0" anchor="t" bIns="0" lIns="0" spcFirstLastPara="1" rIns="0" wrap="square" tIns="13325">
            <a:spAutoFit/>
          </a:bodyPr>
          <a:lstStyle/>
          <a:p>
            <a:pPr indent="-572135" lvl="0" marL="584200" marR="5080" rtl="0" algn="l">
              <a:lnSpc>
                <a:spcPct val="100000"/>
              </a:lnSpc>
              <a:spcBef>
                <a:spcPts val="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Which type of access control allows owners to specify  who can access their files?</a:t>
            </a:r>
            <a:endParaRPr sz="2600">
              <a:solidFill>
                <a:schemeClr val="dk1"/>
              </a:solidFill>
              <a:latin typeface="Carlito"/>
              <a:ea typeface="Carlito"/>
              <a:cs typeface="Carlito"/>
              <a:sym typeface="Carlito"/>
            </a:endParaRPr>
          </a:p>
          <a:p>
            <a:pPr indent="0" lvl="0" marL="0" marR="0" rtl="0" algn="l">
              <a:lnSpc>
                <a:spcPct val="100000"/>
              </a:lnSpc>
              <a:spcBef>
                <a:spcPts val="25"/>
              </a:spcBef>
              <a:spcAft>
                <a:spcPts val="0"/>
              </a:spcAft>
              <a:buClr>
                <a:schemeClr val="dk1"/>
              </a:buClr>
              <a:buSzPts val="3500"/>
              <a:buFont typeface="Arial"/>
              <a:buNone/>
            </a:pPr>
            <a:r>
              <a:t/>
            </a:r>
            <a:endParaRPr sz="3500">
              <a:solidFill>
                <a:schemeClr val="dk1"/>
              </a:solidFill>
              <a:latin typeface="Carlito"/>
              <a:ea typeface="Carlito"/>
              <a:cs typeface="Carlito"/>
              <a:sym typeface="Carlito"/>
            </a:endParaRPr>
          </a:p>
          <a:p>
            <a:pPr indent="-495934" lvl="1" marL="852169" marR="0" rtl="0" algn="l">
              <a:lnSpc>
                <a:spcPct val="100000"/>
              </a:lnSpc>
              <a:spcBef>
                <a:spcPts val="5"/>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Discretionary</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25"/>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Relational</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Mandatory</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Administrative</a:t>
            </a:r>
            <a:endParaRPr b="0" i="0" sz="2200" u="none" cap="none" strike="noStrike">
              <a:solidFill>
                <a:schemeClr val="dk1"/>
              </a:solidFill>
              <a:latin typeface="Carlito"/>
              <a:ea typeface="Carlito"/>
              <a:cs typeface="Carlito"/>
              <a:sym typeface="Carl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Some Questions</a:t>
            </a:r>
            <a:endParaRPr sz="3600"/>
          </a:p>
        </p:txBody>
      </p:sp>
      <p:sp>
        <p:nvSpPr>
          <p:cNvPr id="332" name="Google Shape;332;p42"/>
          <p:cNvSpPr txBox="1"/>
          <p:nvPr/>
        </p:nvSpPr>
        <p:spPr>
          <a:xfrm>
            <a:off x="1905000" y="1676400"/>
            <a:ext cx="7781925" cy="2907665"/>
          </a:xfrm>
          <a:prstGeom prst="rect">
            <a:avLst/>
          </a:prstGeom>
          <a:noFill/>
          <a:ln>
            <a:noFill/>
          </a:ln>
        </p:spPr>
        <p:txBody>
          <a:bodyPr anchorCtr="0" anchor="t" bIns="0" lIns="0" spcFirstLastPara="1" rIns="0" wrap="square" tIns="13325">
            <a:spAutoFit/>
          </a:bodyPr>
          <a:lstStyle/>
          <a:p>
            <a:pPr indent="-572135" lvl="0" marL="584200" marR="5080" rtl="0" algn="l">
              <a:lnSpc>
                <a:spcPct val="100000"/>
              </a:lnSpc>
              <a:spcBef>
                <a:spcPts val="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Which type of access control allows owners to specify  who can access their files?</a:t>
            </a:r>
            <a:endParaRPr sz="2600">
              <a:solidFill>
                <a:schemeClr val="dk1"/>
              </a:solidFill>
              <a:latin typeface="Carlito"/>
              <a:ea typeface="Carlito"/>
              <a:cs typeface="Carlito"/>
              <a:sym typeface="Carlito"/>
            </a:endParaRPr>
          </a:p>
          <a:p>
            <a:pPr indent="0" lvl="0" marL="0" marR="0" rtl="0" algn="l">
              <a:lnSpc>
                <a:spcPct val="100000"/>
              </a:lnSpc>
              <a:spcBef>
                <a:spcPts val="25"/>
              </a:spcBef>
              <a:spcAft>
                <a:spcPts val="0"/>
              </a:spcAft>
              <a:buClr>
                <a:schemeClr val="dk1"/>
              </a:buClr>
              <a:buSzPts val="3500"/>
              <a:buFont typeface="Arial"/>
              <a:buNone/>
            </a:pPr>
            <a:r>
              <a:t/>
            </a:r>
            <a:endParaRPr sz="3500">
              <a:solidFill>
                <a:schemeClr val="dk1"/>
              </a:solidFill>
              <a:latin typeface="Carlito"/>
              <a:ea typeface="Carlito"/>
              <a:cs typeface="Carlito"/>
              <a:sym typeface="Carlito"/>
            </a:endParaRPr>
          </a:p>
          <a:p>
            <a:pPr indent="-495934" lvl="1" marL="852169" marR="0" rtl="0" algn="l">
              <a:lnSpc>
                <a:spcPct val="100000"/>
              </a:lnSpc>
              <a:spcBef>
                <a:spcPts val="5"/>
              </a:spcBef>
              <a:spcAft>
                <a:spcPts val="0"/>
              </a:spcAft>
              <a:buClr>
                <a:schemeClr val="dk1"/>
              </a:buClr>
              <a:buSzPts val="2200"/>
              <a:buFont typeface="Carlito"/>
              <a:buAutoNum type="alphaUcPeriod"/>
            </a:pPr>
            <a:r>
              <a:rPr b="1" i="0" lang="en-US" sz="2200" u="none" cap="none" strike="noStrike">
                <a:solidFill>
                  <a:schemeClr val="dk1"/>
                </a:solidFill>
                <a:latin typeface="Carlito"/>
                <a:ea typeface="Carlito"/>
                <a:cs typeface="Carlito"/>
                <a:sym typeface="Carlito"/>
              </a:rPr>
              <a:t>Discretionary</a:t>
            </a:r>
            <a:endParaRPr b="1"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25"/>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Relational</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Mandatory</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Administrative</a:t>
            </a:r>
            <a:endParaRPr b="0" i="0" sz="2200" u="none" cap="none" strike="noStrike">
              <a:solidFill>
                <a:schemeClr val="dk1"/>
              </a:solidFill>
              <a:latin typeface="Carlito"/>
              <a:ea typeface="Carlito"/>
              <a:cs typeface="Carlito"/>
              <a:sym typeface="Carl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Some Questions</a:t>
            </a:r>
            <a:endParaRPr sz="3600"/>
          </a:p>
        </p:txBody>
      </p:sp>
      <p:sp>
        <p:nvSpPr>
          <p:cNvPr id="338" name="Google Shape;338;p43"/>
          <p:cNvSpPr txBox="1"/>
          <p:nvPr/>
        </p:nvSpPr>
        <p:spPr>
          <a:xfrm>
            <a:off x="1981200" y="1828800"/>
            <a:ext cx="8016240" cy="3365665"/>
          </a:xfrm>
          <a:prstGeom prst="rect">
            <a:avLst/>
          </a:prstGeom>
          <a:noFill/>
          <a:ln>
            <a:noFill/>
          </a:ln>
        </p:spPr>
        <p:txBody>
          <a:bodyPr anchorCtr="0" anchor="t" bIns="0" lIns="0" spcFirstLastPara="1" rIns="0" wrap="square" tIns="13325">
            <a:spAutoFit/>
          </a:bodyPr>
          <a:lstStyle/>
          <a:p>
            <a:pPr indent="-572135" lvl="0" marL="584200" marR="5080" rtl="0" algn="l">
              <a:lnSpc>
                <a:spcPct val="100000"/>
              </a:lnSpc>
              <a:spcBef>
                <a:spcPts val="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The three primary methods for authentication of a user  to a system or network are?</a:t>
            </a:r>
            <a:endParaRPr sz="2600">
              <a:solidFill>
                <a:schemeClr val="dk1"/>
              </a:solidFill>
              <a:latin typeface="Carlito"/>
              <a:ea typeface="Carlito"/>
              <a:cs typeface="Carlito"/>
              <a:sym typeface="Carlito"/>
            </a:endParaRPr>
          </a:p>
          <a:p>
            <a:pPr indent="0" lvl="0" marL="0" marR="0" rtl="0" algn="l">
              <a:lnSpc>
                <a:spcPct val="100000"/>
              </a:lnSpc>
              <a:spcBef>
                <a:spcPts val="25"/>
              </a:spcBef>
              <a:spcAft>
                <a:spcPts val="0"/>
              </a:spcAft>
              <a:buClr>
                <a:schemeClr val="dk1"/>
              </a:buClr>
              <a:buSzPts val="3500"/>
              <a:buFont typeface="Arial"/>
              <a:buNone/>
            </a:pPr>
            <a:r>
              <a:t/>
            </a:r>
            <a:endParaRPr sz="3500">
              <a:solidFill>
                <a:schemeClr val="dk1"/>
              </a:solidFill>
              <a:latin typeface="Carlito"/>
              <a:ea typeface="Carlito"/>
              <a:cs typeface="Carlito"/>
              <a:sym typeface="Carlito"/>
            </a:endParaRPr>
          </a:p>
          <a:p>
            <a:pPr indent="-495934" lvl="1" marL="852169" marR="0" rtl="0" algn="l">
              <a:lnSpc>
                <a:spcPct val="100000"/>
              </a:lnSpc>
              <a:spcBef>
                <a:spcPts val="525"/>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Authorization, Identification, and Tokens</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Passwords, Encryption, and Identification</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Identification, Encryption, and Authorization</a:t>
            </a:r>
            <a:endParaRPr b="0" i="0" sz="2200" u="none" cap="none" strike="noStrike">
              <a:solidFill>
                <a:schemeClr val="dk1"/>
              </a:solidFill>
              <a:latin typeface="Carlito"/>
              <a:ea typeface="Carlito"/>
              <a:cs typeface="Carlito"/>
              <a:sym typeface="Carlito"/>
            </a:endParaRPr>
          </a:p>
          <a:p>
            <a:pPr indent="-495934" lvl="1" marL="852169" marR="0" rtl="0" algn="l">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Passwords, Tokens, and Biometrics</a:t>
            </a:r>
            <a:endParaRPr b="0" i="0" sz="2200" u="none" cap="none" strike="noStrike">
              <a:solidFill>
                <a:schemeClr val="dk1"/>
              </a:solidFill>
              <a:latin typeface="Carlito"/>
              <a:ea typeface="Carlito"/>
              <a:cs typeface="Carlito"/>
              <a:sym typeface="Carlito"/>
            </a:endParaRPr>
          </a:p>
          <a:p>
            <a:pPr indent="0" lvl="1" marL="356235" marR="0" rtl="0" algn="l">
              <a:lnSpc>
                <a:spcPct val="100000"/>
              </a:lnSpc>
              <a:spcBef>
                <a:spcPts val="530"/>
              </a:spcBef>
              <a:spcAft>
                <a:spcPts val="0"/>
              </a:spcAft>
              <a:buNone/>
            </a:pPr>
            <a:r>
              <a:t/>
            </a:r>
            <a:endParaRPr b="0" i="0" sz="2200" u="none" cap="none" strike="noStrike">
              <a:solidFill>
                <a:schemeClr val="dk1"/>
              </a:solidFill>
              <a:latin typeface="Carlito"/>
              <a:ea typeface="Carlito"/>
              <a:cs typeface="Carlito"/>
              <a:sym typeface="Carli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1828800" y="609600"/>
            <a:ext cx="9067800"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600"/>
              <a:t>	Some Questions</a:t>
            </a:r>
            <a:endParaRPr sz="3600"/>
          </a:p>
        </p:txBody>
      </p:sp>
      <p:sp>
        <p:nvSpPr>
          <p:cNvPr id="344" name="Google Shape;344;p44"/>
          <p:cNvSpPr txBox="1"/>
          <p:nvPr/>
        </p:nvSpPr>
        <p:spPr>
          <a:xfrm>
            <a:off x="1981200" y="1828800"/>
            <a:ext cx="8016240" cy="3365665"/>
          </a:xfrm>
          <a:prstGeom prst="rect">
            <a:avLst/>
          </a:prstGeom>
          <a:noFill/>
          <a:ln>
            <a:noFill/>
          </a:ln>
        </p:spPr>
        <p:txBody>
          <a:bodyPr anchorCtr="0" anchor="t" bIns="0" lIns="0" spcFirstLastPara="1" rIns="0" wrap="square" tIns="13325">
            <a:spAutoFit/>
          </a:bodyPr>
          <a:lstStyle/>
          <a:p>
            <a:pPr indent="-572135" lvl="0" marL="584200" marR="5080" rtl="0" algn="l">
              <a:lnSpc>
                <a:spcPct val="100000"/>
              </a:lnSpc>
              <a:spcBef>
                <a:spcPts val="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The three primary methods for authentication of a user  to a system or network are?</a:t>
            </a:r>
            <a:endParaRPr sz="2600">
              <a:solidFill>
                <a:schemeClr val="dk1"/>
              </a:solidFill>
              <a:latin typeface="Carlito"/>
              <a:ea typeface="Carlito"/>
              <a:cs typeface="Carlito"/>
              <a:sym typeface="Carlito"/>
            </a:endParaRPr>
          </a:p>
          <a:p>
            <a:pPr indent="0" lvl="0" marL="0" marR="0" rtl="0" algn="l">
              <a:lnSpc>
                <a:spcPct val="100000"/>
              </a:lnSpc>
              <a:spcBef>
                <a:spcPts val="25"/>
              </a:spcBef>
              <a:spcAft>
                <a:spcPts val="0"/>
              </a:spcAft>
              <a:buClr>
                <a:schemeClr val="dk1"/>
              </a:buClr>
              <a:buSzPts val="3500"/>
              <a:buFont typeface="Arial"/>
              <a:buNone/>
            </a:pPr>
            <a:r>
              <a:t/>
            </a:r>
            <a:endParaRPr sz="3500">
              <a:solidFill>
                <a:schemeClr val="dk1"/>
              </a:solidFill>
              <a:latin typeface="Carlito"/>
              <a:ea typeface="Carlito"/>
              <a:cs typeface="Carlito"/>
              <a:sym typeface="Carlito"/>
            </a:endParaRPr>
          </a:p>
          <a:p>
            <a:pPr indent="-495934" lvl="1" marL="852169" marR="0" rtl="0" algn="l">
              <a:lnSpc>
                <a:spcPct val="100000"/>
              </a:lnSpc>
              <a:spcBef>
                <a:spcPts val="525"/>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Authorization, Identification, and Tokens</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Passwords, Encryption, and Identification</a:t>
            </a:r>
            <a:endParaRPr b="0" i="0" sz="2200" u="none" cap="none" strike="noStrike">
              <a:solidFill>
                <a:schemeClr val="dk1"/>
              </a:solidFill>
              <a:latin typeface="Carlito"/>
              <a:ea typeface="Carlito"/>
              <a:cs typeface="Carlito"/>
              <a:sym typeface="Carlito"/>
            </a:endParaRPr>
          </a:p>
          <a:p>
            <a:pPr indent="-495934" lvl="1" marL="852169" marR="0" rtl="0" algn="l">
              <a:lnSpc>
                <a:spcPct val="100000"/>
              </a:lnSpc>
              <a:spcBef>
                <a:spcPts val="530"/>
              </a:spcBef>
              <a:spcAft>
                <a:spcPts val="0"/>
              </a:spcAft>
              <a:buClr>
                <a:schemeClr val="dk1"/>
              </a:buClr>
              <a:buSzPts val="2200"/>
              <a:buFont typeface="Carlito"/>
              <a:buAutoNum type="alphaUcPeriod"/>
            </a:pPr>
            <a:r>
              <a:rPr b="0" i="0" lang="en-US" sz="2200" u="none" cap="none" strike="noStrike">
                <a:solidFill>
                  <a:schemeClr val="dk1"/>
                </a:solidFill>
                <a:latin typeface="Carlito"/>
                <a:ea typeface="Carlito"/>
                <a:cs typeface="Carlito"/>
                <a:sym typeface="Carlito"/>
              </a:rPr>
              <a:t>Identification, Encryption, and Authorization</a:t>
            </a:r>
            <a:endParaRPr b="0" i="0" sz="2200" u="none" cap="none" strike="noStrike">
              <a:solidFill>
                <a:schemeClr val="dk1"/>
              </a:solidFill>
              <a:latin typeface="Carlito"/>
              <a:ea typeface="Carlito"/>
              <a:cs typeface="Carlito"/>
              <a:sym typeface="Carlito"/>
            </a:endParaRPr>
          </a:p>
          <a:p>
            <a:pPr indent="-495934" lvl="1" marL="852169" marR="0" rtl="0" algn="l">
              <a:spcBef>
                <a:spcPts val="530"/>
              </a:spcBef>
              <a:spcAft>
                <a:spcPts val="0"/>
              </a:spcAft>
              <a:buClr>
                <a:schemeClr val="dk1"/>
              </a:buClr>
              <a:buSzPts val="2200"/>
              <a:buFont typeface="Carlito"/>
              <a:buAutoNum type="alphaUcPeriod"/>
            </a:pPr>
            <a:r>
              <a:rPr b="1" i="0" lang="en-US" sz="2200" u="none" cap="none" strike="noStrike">
                <a:solidFill>
                  <a:schemeClr val="dk1"/>
                </a:solidFill>
                <a:latin typeface="Carlito"/>
                <a:ea typeface="Carlito"/>
                <a:cs typeface="Carlito"/>
                <a:sym typeface="Carlito"/>
              </a:rPr>
              <a:t>Passwords, Tokens, and Biometrics</a:t>
            </a:r>
            <a:endParaRPr b="1" i="0" sz="2200" u="none" cap="none" strike="noStrike">
              <a:solidFill>
                <a:schemeClr val="dk1"/>
              </a:solidFill>
              <a:latin typeface="Carlito"/>
              <a:ea typeface="Carlito"/>
              <a:cs typeface="Carlito"/>
              <a:sym typeface="Carlito"/>
            </a:endParaRPr>
          </a:p>
          <a:p>
            <a:pPr indent="0" lvl="1" marL="356235" marR="0" rtl="0" algn="l">
              <a:lnSpc>
                <a:spcPct val="100000"/>
              </a:lnSpc>
              <a:spcBef>
                <a:spcPts val="530"/>
              </a:spcBef>
              <a:spcAft>
                <a:spcPts val="0"/>
              </a:spcAft>
              <a:buNone/>
            </a:pPr>
            <a:r>
              <a:t/>
            </a:r>
            <a:endParaRPr b="1" i="0" sz="2200" u="none" cap="none" strike="noStrike">
              <a:solidFill>
                <a:schemeClr val="dk1"/>
              </a:solidFill>
              <a:latin typeface="Carlito"/>
              <a:ea typeface="Carlito"/>
              <a:cs typeface="Carlito"/>
              <a:sym typeface="Carli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type="title"/>
          </p:nvPr>
        </p:nvSpPr>
        <p:spPr>
          <a:xfrm>
            <a:off x="4038600" y="3048000"/>
            <a:ext cx="3855466" cy="696594"/>
          </a:xfrm>
          <a:prstGeom prst="rect">
            <a:avLst/>
          </a:prstGeom>
          <a:noFill/>
          <a:ln>
            <a:noFill/>
          </a:ln>
        </p:spPr>
        <p:txBody>
          <a:bodyPr anchorCtr="0" anchor="t" bIns="0" lIns="0" spcFirstLastPara="1" rIns="0" wrap="square" tIns="13325">
            <a:spAutoFit/>
          </a:bodyPr>
          <a:lstStyle/>
          <a:p>
            <a:pPr indent="0" lvl="0" marL="735330" rtl="0" algn="l">
              <a:lnSpc>
                <a:spcPct val="100000"/>
              </a:lnSpc>
              <a:spcBef>
                <a:spcPts val="0"/>
              </a:spcBef>
              <a:spcAft>
                <a:spcPts val="0"/>
              </a:spcAft>
              <a:buNone/>
            </a:pPr>
            <a:r>
              <a:rPr lang="en-US"/>
              <a:t>Thank you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txBox="1"/>
          <p:nvPr>
            <p:ph type="title"/>
          </p:nvPr>
        </p:nvSpPr>
        <p:spPr>
          <a:xfrm>
            <a:off x="3053332" y="563702"/>
            <a:ext cx="8300467"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Access Control</a:t>
            </a:r>
            <a:endParaRPr/>
          </a:p>
        </p:txBody>
      </p:sp>
      <p:sp>
        <p:nvSpPr>
          <p:cNvPr id="94" name="Google Shape;94;p5"/>
          <p:cNvSpPr txBox="1"/>
          <p:nvPr/>
        </p:nvSpPr>
        <p:spPr>
          <a:xfrm>
            <a:off x="2209800" y="2209800"/>
            <a:ext cx="7442834" cy="2593018"/>
          </a:xfrm>
          <a:prstGeom prst="rect">
            <a:avLst/>
          </a:prstGeom>
          <a:noFill/>
          <a:ln>
            <a:noFill/>
          </a:ln>
        </p:spPr>
        <p:txBody>
          <a:bodyPr anchorCtr="0" anchor="t" bIns="0" lIns="0" spcFirstLastPara="1" rIns="0" wrap="square" tIns="91425">
            <a:spAutoFit/>
          </a:bodyPr>
          <a:lstStyle/>
          <a:p>
            <a:pPr indent="-342900" lvl="0" marL="355600" marR="0" rtl="0" algn="l">
              <a:lnSpc>
                <a:spcPct val="100000"/>
              </a:lnSpc>
              <a:spcBef>
                <a:spcPts val="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Frameworks that dictate how subjects access objects</a:t>
            </a:r>
            <a:endParaRPr sz="2600">
              <a:solidFill>
                <a:schemeClr val="dk1"/>
              </a:solidFill>
              <a:latin typeface="Carlito"/>
              <a:ea typeface="Carlito"/>
              <a:cs typeface="Carlito"/>
              <a:sym typeface="Carlito"/>
            </a:endParaRPr>
          </a:p>
          <a:p>
            <a:pPr indent="-342900" lvl="0" marL="355600" marR="0" rtl="0" algn="l">
              <a:lnSpc>
                <a:spcPct val="100000"/>
              </a:lnSpc>
              <a:spcBef>
                <a:spcPts val="63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Four Main Types</a:t>
            </a:r>
            <a:endParaRPr sz="2600">
              <a:solidFill>
                <a:schemeClr val="dk1"/>
              </a:solidFill>
              <a:latin typeface="Carlito"/>
              <a:ea typeface="Carlito"/>
              <a:cs typeface="Carlito"/>
              <a:sym typeface="Carlito"/>
            </a:endParaRPr>
          </a:p>
          <a:p>
            <a:pPr indent="-287019" lvl="1" marL="756285" marR="0" rtl="0" algn="l">
              <a:lnSpc>
                <a:spcPct val="100000"/>
              </a:lnSpc>
              <a:spcBef>
                <a:spcPts val="555"/>
              </a:spcBef>
              <a:spcAft>
                <a:spcPts val="0"/>
              </a:spcAft>
              <a:buClr>
                <a:schemeClr val="dk1"/>
              </a:buClr>
              <a:buSzPts val="2200"/>
              <a:buFont typeface="Arial"/>
              <a:buChar char="–"/>
            </a:pPr>
            <a:r>
              <a:rPr b="0" i="0" lang="en-US" sz="2200" u="none" cap="none" strike="noStrike">
                <a:solidFill>
                  <a:schemeClr val="dk1"/>
                </a:solidFill>
                <a:latin typeface="Carlito"/>
                <a:ea typeface="Carlito"/>
                <a:cs typeface="Carlito"/>
                <a:sym typeface="Carlito"/>
              </a:rPr>
              <a:t>Discretionary Access Control (DAC)</a:t>
            </a:r>
            <a:endParaRPr b="0" i="0" sz="2200" u="none" cap="none" strike="noStrike">
              <a:solidFill>
                <a:schemeClr val="dk1"/>
              </a:solidFill>
              <a:latin typeface="Carlito"/>
              <a:ea typeface="Carlito"/>
              <a:cs typeface="Carlito"/>
              <a:sym typeface="Carlito"/>
            </a:endParaRPr>
          </a:p>
          <a:p>
            <a:pPr indent="-287019" lvl="1" marL="756285" marR="0" rtl="0" algn="l">
              <a:lnSpc>
                <a:spcPct val="100000"/>
              </a:lnSpc>
              <a:spcBef>
                <a:spcPts val="530"/>
              </a:spcBef>
              <a:spcAft>
                <a:spcPts val="0"/>
              </a:spcAft>
              <a:buClr>
                <a:schemeClr val="dk1"/>
              </a:buClr>
              <a:buSzPts val="2200"/>
              <a:buFont typeface="Arial"/>
              <a:buChar char="–"/>
            </a:pPr>
            <a:r>
              <a:rPr b="0" i="0" lang="en-US" sz="2200" u="none" cap="none" strike="noStrike">
                <a:solidFill>
                  <a:schemeClr val="dk1"/>
                </a:solidFill>
                <a:latin typeface="Carlito"/>
                <a:ea typeface="Carlito"/>
                <a:cs typeface="Carlito"/>
                <a:sym typeface="Carlito"/>
              </a:rPr>
              <a:t>Mandatory Access Control (MAC)</a:t>
            </a:r>
            <a:endParaRPr b="0" i="0" sz="2200" u="none" cap="none" strike="noStrike">
              <a:solidFill>
                <a:schemeClr val="dk1"/>
              </a:solidFill>
              <a:latin typeface="Carlito"/>
              <a:ea typeface="Carlito"/>
              <a:cs typeface="Carlito"/>
              <a:sym typeface="Carlito"/>
            </a:endParaRPr>
          </a:p>
          <a:p>
            <a:pPr indent="-287019" lvl="1" marL="756285" marR="0" rtl="0" algn="l">
              <a:lnSpc>
                <a:spcPct val="100000"/>
              </a:lnSpc>
              <a:spcBef>
                <a:spcPts val="525"/>
              </a:spcBef>
              <a:spcAft>
                <a:spcPts val="0"/>
              </a:spcAft>
              <a:buClr>
                <a:schemeClr val="dk1"/>
              </a:buClr>
              <a:buSzPts val="2200"/>
              <a:buFont typeface="Arial"/>
              <a:buChar char="–"/>
            </a:pPr>
            <a:r>
              <a:rPr b="0" i="0" lang="en-US" sz="2200" u="none" cap="none" strike="noStrike">
                <a:solidFill>
                  <a:schemeClr val="dk1"/>
                </a:solidFill>
                <a:latin typeface="Carlito"/>
                <a:ea typeface="Carlito"/>
                <a:cs typeface="Carlito"/>
                <a:sym typeface="Carlito"/>
              </a:rPr>
              <a:t>Role Based Access Control (RBAC)</a:t>
            </a:r>
            <a:endParaRPr b="0" i="0" sz="2200" u="none" cap="none" strike="noStrike">
              <a:solidFill>
                <a:schemeClr val="dk1"/>
              </a:solidFill>
              <a:latin typeface="Carlito"/>
              <a:ea typeface="Carlito"/>
              <a:cs typeface="Carlito"/>
              <a:sym typeface="Carlito"/>
            </a:endParaRPr>
          </a:p>
          <a:p>
            <a:pPr indent="-287019" lvl="1" marL="756285" marR="0" rtl="0" algn="l">
              <a:lnSpc>
                <a:spcPct val="100000"/>
              </a:lnSpc>
              <a:spcBef>
                <a:spcPts val="525"/>
              </a:spcBef>
              <a:spcAft>
                <a:spcPts val="0"/>
              </a:spcAft>
              <a:buClr>
                <a:schemeClr val="dk1"/>
              </a:buClr>
              <a:buSzPts val="2200"/>
              <a:buFont typeface="Arial"/>
              <a:buChar char="–"/>
            </a:pPr>
            <a:r>
              <a:rPr b="0" i="0" lang="en-US" sz="2200" u="none" cap="none" strike="noStrike">
                <a:solidFill>
                  <a:schemeClr val="dk1"/>
                </a:solidFill>
                <a:latin typeface="Carlito"/>
                <a:ea typeface="Carlito"/>
                <a:cs typeface="Carlito"/>
                <a:sym typeface="Carlito"/>
              </a:rPr>
              <a:t>Attribute-Based Access Control(ABAC)</a:t>
            </a:r>
            <a:endParaRPr b="0" i="0" sz="2200" u="none" cap="none" strike="noStrike">
              <a:solidFill>
                <a:schemeClr val="dk1"/>
              </a:solidFill>
              <a:latin typeface="Carlito"/>
              <a:ea typeface="Carlito"/>
              <a:cs typeface="Carlito"/>
              <a:sym typeface="Carl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6"/>
          <p:cNvSpPr txBox="1"/>
          <p:nvPr>
            <p:ph type="title"/>
          </p:nvPr>
        </p:nvSpPr>
        <p:spPr>
          <a:xfrm>
            <a:off x="2114006" y="609600"/>
            <a:ext cx="8300467"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Discretionary Access Control</a:t>
            </a:r>
            <a:endParaRPr/>
          </a:p>
        </p:txBody>
      </p:sp>
      <p:sp>
        <p:nvSpPr>
          <p:cNvPr id="100" name="Google Shape;100;p6"/>
          <p:cNvSpPr txBox="1"/>
          <p:nvPr/>
        </p:nvSpPr>
        <p:spPr>
          <a:xfrm>
            <a:off x="2133600" y="2057400"/>
            <a:ext cx="7793990" cy="3379470"/>
          </a:xfrm>
          <a:prstGeom prst="rect">
            <a:avLst/>
          </a:prstGeom>
          <a:noFill/>
          <a:ln>
            <a:noFill/>
          </a:ln>
        </p:spPr>
        <p:txBody>
          <a:bodyPr anchorCtr="0" anchor="t" bIns="0" lIns="0" spcFirstLastPara="1" rIns="0" wrap="square" tIns="13325">
            <a:spAutoFit/>
          </a:bodyPr>
          <a:lstStyle/>
          <a:p>
            <a:pPr indent="-342900" lvl="0" marL="355600" marR="744855" rtl="0" algn="l">
              <a:lnSpc>
                <a:spcPct val="100000"/>
              </a:lnSpc>
              <a:spcBef>
                <a:spcPts val="0"/>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Allows the owner of the resource to specify which  subjects can access which resources</a:t>
            </a:r>
            <a:endParaRPr sz="2600">
              <a:solidFill>
                <a:schemeClr val="dk1"/>
              </a:solidFill>
              <a:latin typeface="Carlito"/>
              <a:ea typeface="Carlito"/>
              <a:cs typeface="Carlito"/>
              <a:sym typeface="Carlito"/>
            </a:endParaRPr>
          </a:p>
          <a:p>
            <a:pPr indent="-342900" lvl="0" marL="355600" marR="0" rtl="0" algn="l">
              <a:lnSpc>
                <a:spcPct val="100000"/>
              </a:lnSpc>
              <a:spcBef>
                <a:spcPts val="625"/>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Access control is at the discretion of the owner</a:t>
            </a:r>
            <a:endParaRPr sz="2600">
              <a:solidFill>
                <a:schemeClr val="dk1"/>
              </a:solidFill>
              <a:latin typeface="Carlito"/>
              <a:ea typeface="Carlito"/>
              <a:cs typeface="Carlito"/>
              <a:sym typeface="Carlito"/>
            </a:endParaRPr>
          </a:p>
          <a:p>
            <a:pPr indent="-342900" lvl="0" marL="355600" marR="0" rtl="0" algn="l">
              <a:lnSpc>
                <a:spcPct val="100000"/>
              </a:lnSpc>
              <a:spcBef>
                <a:spcPts val="625"/>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DAC defines access control policy</a:t>
            </a:r>
            <a:endParaRPr sz="2600">
              <a:solidFill>
                <a:schemeClr val="dk1"/>
              </a:solidFill>
              <a:latin typeface="Carlito"/>
              <a:ea typeface="Carlito"/>
              <a:cs typeface="Carlito"/>
              <a:sym typeface="Carlito"/>
            </a:endParaRPr>
          </a:p>
          <a:p>
            <a:pPr indent="0" lvl="0" marL="469900" marR="0" rtl="0" algn="l">
              <a:lnSpc>
                <a:spcPct val="100000"/>
              </a:lnSpc>
              <a:spcBef>
                <a:spcPts val="555"/>
              </a:spcBef>
              <a:spcAft>
                <a:spcPts val="0"/>
              </a:spcAft>
              <a:buNone/>
            </a:pPr>
            <a:r>
              <a:rPr lang="en-US" sz="2200">
                <a:solidFill>
                  <a:schemeClr val="dk1"/>
                </a:solidFill>
                <a:latin typeface="Arial"/>
                <a:ea typeface="Arial"/>
                <a:cs typeface="Arial"/>
                <a:sym typeface="Arial"/>
              </a:rPr>
              <a:t>–	</a:t>
            </a:r>
            <a:r>
              <a:rPr lang="en-US" sz="2200">
                <a:solidFill>
                  <a:schemeClr val="dk1"/>
                </a:solidFill>
                <a:latin typeface="Carlito"/>
                <a:ea typeface="Carlito"/>
                <a:cs typeface="Carlito"/>
                <a:sym typeface="Carlito"/>
              </a:rPr>
              <a:t>That restricts access to files and other system resources based</a:t>
            </a:r>
            <a:endParaRPr sz="2200">
              <a:solidFill>
                <a:schemeClr val="dk1"/>
              </a:solidFill>
              <a:latin typeface="Carlito"/>
              <a:ea typeface="Carlito"/>
              <a:cs typeface="Carlito"/>
              <a:sym typeface="Carlito"/>
            </a:endParaRPr>
          </a:p>
          <a:p>
            <a:pPr indent="0" lvl="0" marL="756285" marR="0" rtl="0" algn="l">
              <a:lnSpc>
                <a:spcPct val="100000"/>
              </a:lnSpc>
              <a:spcBef>
                <a:spcPts val="0"/>
              </a:spcBef>
              <a:spcAft>
                <a:spcPts val="0"/>
              </a:spcAft>
              <a:buNone/>
            </a:pPr>
            <a:r>
              <a:rPr lang="en-US" sz="2200">
                <a:solidFill>
                  <a:schemeClr val="dk1"/>
                </a:solidFill>
                <a:latin typeface="Carlito"/>
                <a:ea typeface="Carlito"/>
                <a:cs typeface="Carlito"/>
                <a:sym typeface="Carlito"/>
              </a:rPr>
              <a:t>on identity</a:t>
            </a:r>
            <a:endParaRPr sz="2200">
              <a:solidFill>
                <a:schemeClr val="dk1"/>
              </a:solidFill>
              <a:latin typeface="Carlito"/>
              <a:ea typeface="Carlito"/>
              <a:cs typeface="Carlito"/>
              <a:sym typeface="Carlito"/>
            </a:endParaRPr>
          </a:p>
          <a:p>
            <a:pPr indent="-342900" lvl="0" marL="355600" marR="212090" rtl="0" algn="l">
              <a:lnSpc>
                <a:spcPct val="100000"/>
              </a:lnSpc>
              <a:spcBef>
                <a:spcPts val="595"/>
              </a:spcBef>
              <a:spcAft>
                <a:spcPts val="0"/>
              </a:spcAft>
              <a:buClr>
                <a:schemeClr val="dk1"/>
              </a:buClr>
              <a:buSzPts val="2600"/>
              <a:buFont typeface="Arial"/>
              <a:buChar char="•"/>
            </a:pPr>
            <a:r>
              <a:rPr lang="en-US" sz="2600">
                <a:solidFill>
                  <a:schemeClr val="dk1"/>
                </a:solidFill>
                <a:latin typeface="Carlito"/>
                <a:ea typeface="Carlito"/>
                <a:cs typeface="Carlito"/>
                <a:sym typeface="Carlito"/>
              </a:rPr>
              <a:t>DAC can be implemented through Access Control Lists  (ACLs)</a:t>
            </a:r>
            <a:endParaRPr sz="2600">
              <a:solidFill>
                <a:schemeClr val="dk1"/>
              </a:solidFill>
              <a:latin typeface="Carlito"/>
              <a:ea typeface="Carlito"/>
              <a:cs typeface="Carlito"/>
              <a:sym typeface="Carl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7"/>
          <p:cNvSpPr txBox="1"/>
          <p:nvPr>
            <p:ph type="title"/>
          </p:nvPr>
        </p:nvSpPr>
        <p:spPr>
          <a:xfrm>
            <a:off x="2114006" y="609600"/>
            <a:ext cx="8300467"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Discretionary Access Control</a:t>
            </a:r>
            <a:endParaRPr/>
          </a:p>
        </p:txBody>
      </p:sp>
      <p:pic>
        <p:nvPicPr>
          <p:cNvPr id="106" name="Google Shape;106;p7"/>
          <p:cNvPicPr preferRelativeResize="0"/>
          <p:nvPr/>
        </p:nvPicPr>
        <p:blipFill rotWithShape="1">
          <a:blip r:embed="rId3">
            <a:alphaModFix/>
          </a:blip>
          <a:srcRect b="0" l="0" r="0" t="0"/>
          <a:stretch/>
        </p:blipFill>
        <p:spPr>
          <a:xfrm>
            <a:off x="3429000" y="1600200"/>
            <a:ext cx="6179460" cy="480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8"/>
          <p:cNvSpPr txBox="1"/>
          <p:nvPr>
            <p:ph type="title"/>
          </p:nvPr>
        </p:nvSpPr>
        <p:spPr>
          <a:xfrm>
            <a:off x="2114006" y="609600"/>
            <a:ext cx="8300467"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Discretionary Access Control</a:t>
            </a:r>
            <a:endParaRPr/>
          </a:p>
        </p:txBody>
      </p:sp>
      <p:pic>
        <p:nvPicPr>
          <p:cNvPr id="112" name="Google Shape;112;p8"/>
          <p:cNvPicPr preferRelativeResize="0"/>
          <p:nvPr/>
        </p:nvPicPr>
        <p:blipFill rotWithShape="1">
          <a:blip r:embed="rId3">
            <a:alphaModFix/>
          </a:blip>
          <a:srcRect b="0" l="0" r="0" t="0"/>
          <a:stretch/>
        </p:blipFill>
        <p:spPr>
          <a:xfrm>
            <a:off x="2261073" y="1905000"/>
            <a:ext cx="8153400" cy="44499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9"/>
          <p:cNvSpPr txBox="1"/>
          <p:nvPr>
            <p:ph type="title"/>
          </p:nvPr>
        </p:nvSpPr>
        <p:spPr>
          <a:xfrm>
            <a:off x="2114006" y="609600"/>
            <a:ext cx="8300467" cy="444352"/>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800"/>
              <a:t>Adv./Disadv. Of Discretionary Access Control</a:t>
            </a:r>
            <a:endParaRPr sz="2800"/>
          </a:p>
        </p:txBody>
      </p:sp>
      <p:sp>
        <p:nvSpPr>
          <p:cNvPr id="118" name="Google Shape;118;p9"/>
          <p:cNvSpPr txBox="1"/>
          <p:nvPr/>
        </p:nvSpPr>
        <p:spPr>
          <a:xfrm>
            <a:off x="2098766" y="1524000"/>
            <a:ext cx="8204673" cy="6731971"/>
          </a:xfrm>
          <a:prstGeom prst="rect">
            <a:avLst/>
          </a:prstGeom>
          <a:noFill/>
          <a:ln>
            <a:noFill/>
          </a:ln>
        </p:spPr>
        <p:txBody>
          <a:bodyPr anchorCtr="0" anchor="t" bIns="0" lIns="0" spcFirstLastPara="1" rIns="0" wrap="square" tIns="85725">
            <a:spAutoFit/>
          </a:bodyPr>
          <a:lstStyle/>
          <a:p>
            <a:pPr indent="0" lvl="0" marL="12700" marR="0" rtl="0" algn="l">
              <a:spcBef>
                <a:spcPts val="0"/>
              </a:spcBef>
              <a:spcAft>
                <a:spcPts val="0"/>
              </a:spcAft>
              <a:buNone/>
            </a:pPr>
            <a:r>
              <a:rPr lang="en-US" sz="2400">
                <a:solidFill>
                  <a:srgbClr val="FF0000"/>
                </a:solidFill>
                <a:latin typeface="Carlito"/>
                <a:ea typeface="Carlito"/>
                <a:cs typeface="Carlito"/>
                <a:sym typeface="Carlito"/>
              </a:rPr>
              <a:t>Advantages</a:t>
            </a:r>
            <a:endParaRPr/>
          </a:p>
          <a:p>
            <a:pPr indent="-342900" lvl="1" marL="812800" marR="0" rtl="0" algn="l">
              <a:spcBef>
                <a:spcPts val="675"/>
              </a:spcBef>
              <a:spcAft>
                <a:spcPts val="0"/>
              </a:spcAft>
              <a:buClr>
                <a:schemeClr val="dk1"/>
              </a:buClr>
              <a:buSzPts val="2000"/>
              <a:buFont typeface="Arial"/>
              <a:buChar char="•"/>
            </a:pPr>
            <a:r>
              <a:rPr b="0" i="0" lang="en-US" sz="2000" u="none" cap="none" strike="noStrike">
                <a:solidFill>
                  <a:schemeClr val="dk1"/>
                </a:solidFill>
                <a:latin typeface="Carlito"/>
                <a:ea typeface="Carlito"/>
                <a:cs typeface="Carlito"/>
                <a:sym typeface="Carlito"/>
              </a:rPr>
              <a:t>Easy to understand</a:t>
            </a:r>
            <a:endParaRPr/>
          </a:p>
          <a:p>
            <a:pPr indent="-342900" lvl="1" marL="812800" marR="0" rtl="0" algn="l">
              <a:spcBef>
                <a:spcPts val="675"/>
              </a:spcBef>
              <a:spcAft>
                <a:spcPts val="0"/>
              </a:spcAft>
              <a:buClr>
                <a:schemeClr val="dk1"/>
              </a:buClr>
              <a:buSzPts val="2000"/>
              <a:buFont typeface="Arial"/>
              <a:buChar char="•"/>
            </a:pPr>
            <a:r>
              <a:rPr b="0" i="0" lang="en-US" sz="2000" u="none" cap="none" strike="noStrike">
                <a:solidFill>
                  <a:schemeClr val="dk1"/>
                </a:solidFill>
                <a:latin typeface="Carlito"/>
                <a:ea typeface="Carlito"/>
                <a:cs typeface="Carlito"/>
                <a:sym typeface="Carlito"/>
              </a:rPr>
              <a:t>Easy to implement</a:t>
            </a:r>
            <a:endParaRPr/>
          </a:p>
          <a:p>
            <a:pPr indent="-342900" lvl="1" marL="812800" marR="0" rtl="0" algn="l">
              <a:spcBef>
                <a:spcPts val="675"/>
              </a:spcBef>
              <a:spcAft>
                <a:spcPts val="0"/>
              </a:spcAft>
              <a:buClr>
                <a:schemeClr val="dk1"/>
              </a:buClr>
              <a:buSzPts val="2000"/>
              <a:buFont typeface="Arial"/>
              <a:buChar char="•"/>
            </a:pPr>
            <a:r>
              <a:rPr b="0" i="0" lang="en-US" sz="2000" u="none" cap="none" strike="noStrike">
                <a:solidFill>
                  <a:schemeClr val="dk1"/>
                </a:solidFill>
                <a:latin typeface="Carlito"/>
                <a:ea typeface="Carlito"/>
                <a:cs typeface="Carlito"/>
                <a:sym typeface="Carlito"/>
              </a:rPr>
              <a:t>Flexibility to assign/ revoke rights on the individual basis.</a:t>
            </a:r>
            <a:endParaRPr/>
          </a:p>
          <a:p>
            <a:pPr indent="0" lvl="0" marL="12700" marR="0" rtl="0" algn="l">
              <a:spcBef>
                <a:spcPts val="675"/>
              </a:spcBef>
              <a:spcAft>
                <a:spcPts val="0"/>
              </a:spcAft>
              <a:buNone/>
            </a:pPr>
            <a:r>
              <a:rPr lang="en-US" sz="2400">
                <a:solidFill>
                  <a:srgbClr val="FF0000"/>
                </a:solidFill>
                <a:latin typeface="Carlito"/>
                <a:ea typeface="Carlito"/>
                <a:cs typeface="Carlito"/>
                <a:sym typeface="Carlito"/>
              </a:rPr>
              <a:t>Disadvantages</a:t>
            </a:r>
            <a:endParaRPr/>
          </a:p>
          <a:p>
            <a:pPr indent="-342900" lvl="1" marL="812800" marR="0" rtl="0" algn="l">
              <a:spcBef>
                <a:spcPts val="675"/>
              </a:spcBef>
              <a:spcAft>
                <a:spcPts val="0"/>
              </a:spcAft>
              <a:buClr>
                <a:schemeClr val="dk1"/>
              </a:buClr>
              <a:buSzPts val="2000"/>
              <a:buFont typeface="Arial"/>
              <a:buChar char="•"/>
            </a:pPr>
            <a:r>
              <a:rPr b="0" i="0" lang="en-US" sz="2000" u="none" cap="none" strike="noStrike">
                <a:solidFill>
                  <a:schemeClr val="dk1"/>
                </a:solidFill>
                <a:latin typeface="Carlito"/>
                <a:ea typeface="Carlito"/>
                <a:cs typeface="Carlito"/>
                <a:sym typeface="Carlito"/>
              </a:rPr>
              <a:t>Careful evaluation and administration of each resource, user and her rights </a:t>
            </a:r>
            <a:r>
              <a:rPr b="1" i="0" lang="en-US" sz="2000" u="none" cap="none" strike="noStrike">
                <a:solidFill>
                  <a:schemeClr val="dk1"/>
                </a:solidFill>
                <a:latin typeface="Carlito"/>
                <a:ea typeface="Carlito"/>
                <a:cs typeface="Carlito"/>
                <a:sym typeface="Carlito"/>
              </a:rPr>
              <a:t>periodically</a:t>
            </a:r>
            <a:endParaRPr/>
          </a:p>
          <a:p>
            <a:pPr indent="-342900" lvl="1" marL="812800" marR="0" rtl="0" algn="l">
              <a:spcBef>
                <a:spcPts val="675"/>
              </a:spcBef>
              <a:spcAft>
                <a:spcPts val="0"/>
              </a:spcAft>
              <a:buClr>
                <a:schemeClr val="dk1"/>
              </a:buClr>
              <a:buSzPts val="2000"/>
              <a:buFont typeface="Arial"/>
              <a:buChar char="•"/>
            </a:pPr>
            <a:r>
              <a:rPr b="1" i="0" lang="en-US" sz="2000" u="none" cap="none" strike="noStrike">
                <a:solidFill>
                  <a:schemeClr val="dk1"/>
                </a:solidFill>
                <a:latin typeface="Carlito"/>
                <a:ea typeface="Carlito"/>
                <a:cs typeface="Carlito"/>
                <a:sym typeface="Carlito"/>
              </a:rPr>
              <a:t>Once permission given, the user will have an unrestricted access </a:t>
            </a:r>
            <a:endParaRPr/>
          </a:p>
          <a:p>
            <a:pPr indent="-342900" lvl="1" marL="812800" marR="0" rtl="0" algn="l">
              <a:spcBef>
                <a:spcPts val="675"/>
              </a:spcBef>
              <a:spcAft>
                <a:spcPts val="0"/>
              </a:spcAft>
              <a:buClr>
                <a:schemeClr val="dk1"/>
              </a:buClr>
              <a:buSzPts val="2000"/>
              <a:buFont typeface="Arial"/>
              <a:buChar char="•"/>
            </a:pPr>
            <a:r>
              <a:rPr b="0" i="0" lang="en-US" sz="2000" u="none" cap="none" strike="noStrike">
                <a:solidFill>
                  <a:schemeClr val="dk1"/>
                </a:solidFill>
                <a:latin typeface="Carlito"/>
                <a:ea typeface="Carlito"/>
                <a:cs typeface="Carlito"/>
                <a:sym typeface="Carlito"/>
              </a:rPr>
              <a:t>If a user mistakenly installs a malware program, the malware will inherit all the DAC permissions that were assigned to the user.</a:t>
            </a:r>
            <a:endParaRPr/>
          </a:p>
          <a:p>
            <a:pPr indent="-342900" lvl="1" marL="812800" marR="0" rtl="0" algn="l">
              <a:spcBef>
                <a:spcPts val="675"/>
              </a:spcBef>
              <a:spcAft>
                <a:spcPts val="0"/>
              </a:spcAft>
              <a:buClr>
                <a:schemeClr val="dk1"/>
              </a:buClr>
              <a:buSzPts val="2000"/>
              <a:buFont typeface="Arial"/>
              <a:buChar char="•"/>
            </a:pPr>
            <a:r>
              <a:rPr b="0" i="0" lang="en-US" sz="2000" u="none" cap="none" strike="noStrike">
                <a:solidFill>
                  <a:schemeClr val="dk1"/>
                </a:solidFill>
                <a:latin typeface="Carlito"/>
                <a:ea typeface="Carlito"/>
                <a:cs typeface="Carlito"/>
                <a:sym typeface="Carlito"/>
              </a:rPr>
              <a:t>As the no. of users increase, it will become difficult to manage them and provide individual access right to each one of them.</a:t>
            </a:r>
            <a:endParaRPr/>
          </a:p>
          <a:p>
            <a:pPr indent="0" lvl="1" marL="469900" marR="0" rtl="0" algn="l">
              <a:spcBef>
                <a:spcPts val="675"/>
              </a:spcBef>
              <a:spcAft>
                <a:spcPts val="0"/>
              </a:spcAft>
              <a:buNone/>
            </a:pPr>
            <a:r>
              <a:t/>
            </a:r>
            <a:endParaRPr b="1" i="0" sz="2000" u="none" cap="none" strike="noStrike">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190500" lvl="0" marL="355600" marR="0" rtl="0" algn="l">
              <a:spcBef>
                <a:spcPts val="675"/>
              </a:spcBef>
              <a:spcAft>
                <a:spcPts val="0"/>
              </a:spcAft>
              <a:buClr>
                <a:schemeClr val="dk1"/>
              </a:buClr>
              <a:buSzPts val="2400"/>
              <a:buFont typeface="Arial"/>
              <a:buNone/>
            </a:pPr>
            <a:r>
              <a:t/>
            </a:r>
            <a:endParaRPr sz="2400">
              <a:solidFill>
                <a:schemeClr val="dk1"/>
              </a:solidFill>
              <a:latin typeface="Carlito"/>
              <a:ea typeface="Carlito"/>
              <a:cs typeface="Carlito"/>
              <a:sym typeface="Carlito"/>
            </a:endParaRPr>
          </a:p>
          <a:p>
            <a:pPr indent="-241300" lvl="0" marL="355600" marR="0" rtl="0" algn="l">
              <a:spcBef>
                <a:spcPts val="675"/>
              </a:spcBef>
              <a:spcAft>
                <a:spcPts val="0"/>
              </a:spcAft>
              <a:buClr>
                <a:schemeClr val="dk1"/>
              </a:buClr>
              <a:buSzPts val="1600"/>
              <a:buFont typeface="Arial"/>
              <a:buNone/>
            </a:pPr>
            <a:r>
              <a:t/>
            </a:r>
            <a:endParaRPr sz="1600">
              <a:solidFill>
                <a:schemeClr val="dk1"/>
              </a:solidFill>
              <a:latin typeface="Carlito"/>
              <a:ea typeface="Carlito"/>
              <a:cs typeface="Carlito"/>
              <a:sym typeface="Carli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2022-07-19T05:55:32Z</dcterms:created>
  <dc:creator>Bhavin.Shah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2018-02-28T00:00:00Z</vt:filetime>
  </property>
  <property fmtid="{D5CDD505-2E9C-101B-9397-08002B2CF9AE}" pid="3" name="Creator">
    <vt:lpwstr>Microsoft® PowerPoint® 2016</vt:lpwstr>
  </property>
  <property fmtid="{D5CDD505-2E9C-101B-9397-08002B2CF9AE}" pid="4" name="LastSaved">
    <vt:filetime>2022-07-19T00:00:00Z</vt:filetime>
  </property>
</Properties>
</file>